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7" r:id="rId2"/>
    <p:sldId id="288" r:id="rId3"/>
    <p:sldId id="258" r:id="rId4"/>
    <p:sldId id="310" r:id="rId5"/>
    <p:sldId id="305" r:id="rId6"/>
    <p:sldId id="261" r:id="rId7"/>
    <p:sldId id="294" r:id="rId8"/>
    <p:sldId id="306" r:id="rId9"/>
    <p:sldId id="307" r:id="rId10"/>
    <p:sldId id="296" r:id="rId11"/>
    <p:sldId id="297" r:id="rId12"/>
    <p:sldId id="298" r:id="rId13"/>
    <p:sldId id="299" r:id="rId14"/>
    <p:sldId id="300" r:id="rId15"/>
    <p:sldId id="301" r:id="rId16"/>
    <p:sldId id="302" r:id="rId17"/>
    <p:sldId id="303" r:id="rId18"/>
    <p:sldId id="304" r:id="rId19"/>
    <p:sldId id="280" r:id="rId20"/>
    <p:sldId id="284" r:id="rId21"/>
    <p:sldId id="309"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9855D9D-FCFA-46A5-B5C5-2992327853D0}" type="datetimeFigureOut">
              <a:rPr lang="en-US" smtClean="0"/>
              <a:t>3/15/2024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AEC15B0-436B-4B52-939F-1D60039241E4}" type="slidenum">
              <a:rPr lang="en-US" smtClean="0"/>
              <a:t>‹#›</a:t>
            </a:fld>
            <a:endParaRPr lang="en-US"/>
          </a:p>
        </p:txBody>
      </p:sp>
    </p:spTree>
    <p:extLst>
      <p:ext uri="{BB962C8B-B14F-4D97-AF65-F5344CB8AC3E}">
        <p14:creationId xmlns:p14="http://schemas.microsoft.com/office/powerpoint/2010/main" val="1879458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31774"/>
            <a:fld id="{9B57B089-3B37-4FCE-A8A7-D5C2E63F3F31}" type="slidenum">
              <a:rPr lang="en-US">
                <a:solidFill>
                  <a:prstClr val="black"/>
                </a:solidFill>
                <a:latin typeface="Calibri"/>
              </a:rPr>
              <a:pPr defTabSz="931774"/>
              <a:t>1</a:t>
            </a:fld>
            <a:endParaRPr lang="en-US" dirty="0">
              <a:solidFill>
                <a:prstClr val="black"/>
              </a:solidFill>
              <a:latin typeface="Calibri"/>
            </a:endParaRPr>
          </a:p>
        </p:txBody>
      </p:sp>
    </p:spTree>
    <p:extLst>
      <p:ext uri="{BB962C8B-B14F-4D97-AF65-F5344CB8AC3E}">
        <p14:creationId xmlns:p14="http://schemas.microsoft.com/office/powerpoint/2010/main" val="2769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EC15B0-436B-4B52-939F-1D60039241E4}" type="slidenum">
              <a:rPr lang="en-US" smtClean="0"/>
              <a:t>2</a:t>
            </a:fld>
            <a:endParaRPr lang="en-US"/>
          </a:p>
        </p:txBody>
      </p:sp>
    </p:spTree>
    <p:extLst>
      <p:ext uri="{BB962C8B-B14F-4D97-AF65-F5344CB8AC3E}">
        <p14:creationId xmlns:p14="http://schemas.microsoft.com/office/powerpoint/2010/main" val="3929815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EC15B0-436B-4B52-939F-1D60039241E4}" type="slidenum">
              <a:rPr lang="en-US" smtClean="0"/>
              <a:t>3</a:t>
            </a:fld>
            <a:endParaRPr lang="en-US"/>
          </a:p>
        </p:txBody>
      </p:sp>
    </p:spTree>
    <p:extLst>
      <p:ext uri="{BB962C8B-B14F-4D97-AF65-F5344CB8AC3E}">
        <p14:creationId xmlns:p14="http://schemas.microsoft.com/office/powerpoint/2010/main" val="2309724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EC15B0-436B-4B52-939F-1D60039241E4}" type="slidenum">
              <a:rPr lang="en-US" smtClean="0"/>
              <a:t>4</a:t>
            </a:fld>
            <a:endParaRPr lang="en-US"/>
          </a:p>
        </p:txBody>
      </p:sp>
    </p:spTree>
    <p:extLst>
      <p:ext uri="{BB962C8B-B14F-4D97-AF65-F5344CB8AC3E}">
        <p14:creationId xmlns:p14="http://schemas.microsoft.com/office/powerpoint/2010/main" val="13548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7441A21C-BB01-47C1-B218-A359820E1AB2}" type="datetime1">
              <a:rPr lang="en-US" smtClean="0"/>
              <a:pPr/>
              <a:t>3/15/2024</a:t>
            </a:fld>
            <a:endParaRPr lang="en-US" dirty="0"/>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n-US" dirty="0">
              <a:solidFill>
                <a:srgbClr val="DDE9EC"/>
              </a:solidFill>
            </a:endParaRPr>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D48C95FA-06A0-4D5B-B5F3-645497A338F6}" type="slidenum">
              <a:rPr lang="en-US" smtClean="0">
                <a:solidFill>
                  <a:srgbClr val="DDE9EC"/>
                </a:solidFill>
              </a:rPr>
              <a:pPr/>
              <a:t>‹#›</a:t>
            </a:fld>
            <a:endParaRPr lang="en-US" dirty="0">
              <a:solidFill>
                <a:srgbClr val="DDE9EC"/>
              </a:solidFill>
            </a:endParaRPr>
          </a:p>
        </p:txBody>
      </p:sp>
    </p:spTree>
    <p:extLst>
      <p:ext uri="{BB962C8B-B14F-4D97-AF65-F5344CB8AC3E}">
        <p14:creationId xmlns:p14="http://schemas.microsoft.com/office/powerpoint/2010/main" val="361904333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dirty="0"/>
              <a:t>Click to edit Master title style</a:t>
            </a:r>
          </a:p>
        </p:txBody>
      </p:sp>
      <p:sp>
        <p:nvSpPr>
          <p:cNvPr id="4" name="Date Placeholder 3"/>
          <p:cNvSpPr>
            <a:spLocks noGrp="1"/>
          </p:cNvSpPr>
          <p:nvPr>
            <p:ph type="dt" sz="half" idx="10"/>
          </p:nvPr>
        </p:nvSpPr>
        <p:spPr/>
        <p:txBody>
          <a:bodyPr/>
          <a:lstStyle/>
          <a:p>
            <a:fld id="{9C7BC790-FA5C-4F55-B914-CD50B73CABA0}" type="datetime1">
              <a:rPr lang="en-US" smtClean="0">
                <a:solidFill>
                  <a:srgbClr val="FFFFFF"/>
                </a:solidFill>
              </a:rPr>
              <a:pPr/>
              <a:t>3/15/2024</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48C95FA-06A0-4D5B-B5F3-645497A338F6}" type="slidenum">
              <a:rPr lang="en-US" smtClean="0"/>
              <a:pPr/>
              <a:t>‹#›</a:t>
            </a:fld>
            <a:endParaRPr lang="en-US" dirty="0"/>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2937168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dirty="0"/>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endParaRPr kumimoji="0" lang="en-US" dirty="0"/>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9D0FDA71-BC13-4858-A56A-29CAABEBB85F}" type="datetime1">
              <a:rPr lang="en-US" smtClean="0"/>
              <a:pPr/>
              <a:t>3/15/2024</a:t>
            </a:fld>
            <a:endParaRPr lang="en-US" dirty="0"/>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48C95FA-06A0-4D5B-B5F3-645497A338F6}" type="slidenum">
              <a:rPr lang="en-US" smtClean="0"/>
              <a:pPr/>
              <a:t>‹#›</a:t>
            </a:fld>
            <a:endParaRPr lang="en-US" dirty="0"/>
          </a:p>
        </p:txBody>
      </p:sp>
      <p:pic>
        <p:nvPicPr>
          <p:cNvPr id="11" name="Picture 10" descr="A picture containing drawing, sign&#10;&#10;Description automatically generated">
            <a:extLst>
              <a:ext uri="{FF2B5EF4-FFF2-40B4-BE49-F238E27FC236}">
                <a16:creationId xmlns:a16="http://schemas.microsoft.com/office/drawing/2014/main" id="{FDBB323F-C056-467D-AB24-8E2A1DA3903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318567" y="292646"/>
            <a:ext cx="2213162" cy="856463"/>
          </a:xfrm>
          <a:prstGeom prst="rect">
            <a:avLst/>
          </a:prstGeom>
        </p:spPr>
      </p:pic>
    </p:spTree>
    <p:extLst>
      <p:ext uri="{BB962C8B-B14F-4D97-AF65-F5344CB8AC3E}">
        <p14:creationId xmlns:p14="http://schemas.microsoft.com/office/powerpoint/2010/main" val="1275627936"/>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dt="0"/>
  <p:txStyles>
    <p:titleStyle>
      <a:lvl1pPr algn="l" rtl="0" eaLnBrk="1" latinLnBrk="0" hangingPunct="1">
        <a:spcBef>
          <a:spcPct val="0"/>
        </a:spcBef>
        <a:buNone/>
        <a:defRPr kumimoji="0" sz="4400" kern="1200">
          <a:solidFill>
            <a:schemeClr val="tx1"/>
          </a:solidFill>
          <a:latin typeface="+mj-lt"/>
          <a:ea typeface="+mj-ea"/>
          <a:cs typeface="+mj-cs"/>
        </a:defRPr>
      </a:lvl1pPr>
    </p:titleStyle>
    <p:bodyStyle>
      <a:lvl1pPr marL="0" indent="0" algn="l" rtl="0" eaLnBrk="1" latinLnBrk="0" hangingPunct="1">
        <a:spcBef>
          <a:spcPts val="700"/>
        </a:spcBef>
        <a:buClr>
          <a:schemeClr val="accent2"/>
        </a:buClr>
        <a:buSzPct val="60000"/>
        <a:buFont typeface="Wingdings"/>
        <a:buNone/>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hcms.org/tmaimis/HARRIS/Practice_Resources/Billing_and_Payers/HARRIS/Practice_Resources/Billing_and_Payers/Billing-Payers.aspx?hkey=7319d8bc-3a2b-49ab-a7c9-e5ba24963e54"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hcms.org/tmaimis/HARRIS/Practice_Resources/Payment_Advocacy/HARRIS/Practice_Resources/Payment_Advocacy.aspx?hkey=59207d33-e321-4a80-9d62-fee6b67acbc4"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texmed.inreachce.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hcms.org/tmaimis/HARRIS/Practice_Resources/Tools_and_Resources/HARRIS/Practice_Resources/Tools_and_Resources/Tools-Resources.aspx?hkey=a92a4f5e-5ea2-4a2d-a177-846e6156200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www.hcms.org/TMAIMIS/HARRIS/assets/PRACTICE_RESOURCES/Tools-Resources/Business_Efficiency_Revenue_Cycle_KPIs.ppt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bit.ly/2rHkPr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bit.ly/2rHkPr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hcms.org/TMAIMIS/HARRIS/assets/PRACTICE_RESOURCES/Tools-Resources/KeyPerformance%20Indicators.xlsx"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bit.ly/2rHkPrE"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3886200"/>
            <a:ext cx="8229600" cy="1524000"/>
          </a:xfrm>
        </p:spPr>
        <p:txBody>
          <a:bodyPr>
            <a:noAutofit/>
          </a:bodyPr>
          <a:lstStyle/>
          <a:p>
            <a:pPr algn="ctr"/>
            <a:br>
              <a:rPr lang="en-US" sz="3600" b="1" dirty="0">
                <a:solidFill>
                  <a:schemeClr val="bg1"/>
                </a:solidFill>
              </a:rPr>
            </a:br>
            <a:br>
              <a:rPr lang="en-US" sz="3600" b="1" dirty="0">
                <a:solidFill>
                  <a:schemeClr val="bg1"/>
                </a:solidFill>
              </a:rPr>
            </a:br>
            <a:br>
              <a:rPr lang="en-US" sz="3600" b="1" dirty="0">
                <a:solidFill>
                  <a:schemeClr val="bg1"/>
                </a:solidFill>
              </a:rPr>
            </a:br>
            <a:br>
              <a:rPr lang="en-US" sz="3600" b="1" dirty="0">
                <a:solidFill>
                  <a:schemeClr val="bg1"/>
                </a:solidFill>
              </a:rPr>
            </a:br>
            <a:br>
              <a:rPr lang="en-US" sz="3600" b="1" dirty="0">
                <a:solidFill>
                  <a:schemeClr val="bg1"/>
                </a:solidFill>
              </a:rPr>
            </a:br>
            <a:br>
              <a:rPr lang="en-US" sz="3600" b="1" dirty="0">
                <a:solidFill>
                  <a:schemeClr val="bg1"/>
                </a:solidFill>
              </a:rPr>
            </a:br>
            <a:br>
              <a:rPr lang="en-US" sz="3600" b="1" dirty="0">
                <a:solidFill>
                  <a:schemeClr val="bg1"/>
                </a:solidFill>
              </a:rPr>
            </a:br>
            <a:br>
              <a:rPr lang="en-US" sz="3600" b="1" dirty="0">
                <a:solidFill>
                  <a:schemeClr val="bg1"/>
                </a:solidFill>
              </a:rPr>
            </a:br>
            <a:br>
              <a:rPr lang="en-US" sz="3600" b="1" dirty="0">
                <a:solidFill>
                  <a:schemeClr val="bg1"/>
                </a:solidFill>
              </a:rPr>
            </a:br>
            <a:br>
              <a:rPr lang="en-US" sz="3600" b="1" dirty="0">
                <a:solidFill>
                  <a:schemeClr val="bg1"/>
                </a:solidFill>
              </a:rPr>
            </a:br>
            <a:br>
              <a:rPr lang="en-US" sz="3600" b="1" dirty="0">
                <a:solidFill>
                  <a:schemeClr val="bg1"/>
                </a:solidFill>
              </a:rPr>
            </a:br>
            <a:br>
              <a:rPr lang="en-US" sz="3600" b="1" dirty="0">
                <a:solidFill>
                  <a:schemeClr val="bg1"/>
                </a:solidFill>
              </a:rPr>
            </a:br>
            <a:br>
              <a:rPr lang="en-US" sz="3600" b="1" dirty="0">
                <a:solidFill>
                  <a:schemeClr val="bg1"/>
                </a:solidFill>
              </a:rPr>
            </a:br>
            <a:br>
              <a:rPr lang="en-US" sz="3600" b="1" dirty="0">
                <a:solidFill>
                  <a:schemeClr val="bg1"/>
                </a:solidFill>
              </a:rPr>
            </a:br>
            <a:br>
              <a:rPr lang="en-US" sz="3600" b="1" dirty="0">
                <a:solidFill>
                  <a:schemeClr val="bg1"/>
                </a:solidFill>
              </a:rPr>
            </a:br>
            <a:br>
              <a:rPr lang="en-US" sz="3600" b="1" dirty="0">
                <a:solidFill>
                  <a:schemeClr val="bg1"/>
                </a:solidFill>
              </a:rPr>
            </a:br>
            <a:br>
              <a:rPr lang="en-US" sz="3600" dirty="0">
                <a:solidFill>
                  <a:schemeClr val="bg1"/>
                </a:solidFill>
              </a:rPr>
            </a:br>
            <a:br>
              <a:rPr lang="en-US" sz="1800" b="1" dirty="0">
                <a:solidFill>
                  <a:schemeClr val="bg1"/>
                </a:solidFill>
                <a:latin typeface="Calibri" panose="020F0502020204030204" pitchFamily="34" charset="0"/>
              </a:rPr>
            </a:br>
            <a:br>
              <a:rPr lang="en-US" sz="1800" b="1" dirty="0">
                <a:solidFill>
                  <a:schemeClr val="bg1"/>
                </a:solidFill>
                <a:latin typeface="Calibri" panose="020F0502020204030204" pitchFamily="34" charset="0"/>
              </a:rPr>
            </a:br>
            <a:endParaRPr lang="en-US" sz="1800" b="1" dirty="0">
              <a:solidFill>
                <a:schemeClr val="bg1"/>
              </a:solidFill>
              <a:latin typeface="Calibri" panose="020F0502020204030204" pitchFamily="34" charset="0"/>
            </a:endParaRPr>
          </a:p>
        </p:txBody>
      </p:sp>
      <p:sp>
        <p:nvSpPr>
          <p:cNvPr id="6" name="TextBox 5"/>
          <p:cNvSpPr txBox="1"/>
          <p:nvPr/>
        </p:nvSpPr>
        <p:spPr>
          <a:xfrm>
            <a:off x="2286000" y="894308"/>
            <a:ext cx="7620000" cy="4154984"/>
          </a:xfrm>
          <a:prstGeom prst="rect">
            <a:avLst/>
          </a:prstGeom>
          <a:noFill/>
        </p:spPr>
        <p:txBody>
          <a:bodyPr wrap="square" rtlCol="0">
            <a:spAutoFit/>
          </a:bodyPr>
          <a:lstStyle/>
          <a:p>
            <a:pPr algn="ctr"/>
            <a:endParaRPr lang="en-US" sz="2200" dirty="0">
              <a:solidFill>
                <a:srgbClr val="000000"/>
              </a:solidFill>
              <a:latin typeface="Times New Roman" panose="02020603050405020304" pitchFamily="18" charset="0"/>
              <a:cs typeface="Times New Roman" panose="02020603050405020304" pitchFamily="18" charset="0"/>
            </a:endParaRPr>
          </a:p>
          <a:p>
            <a:pPr algn="ctr"/>
            <a:r>
              <a:rPr lang="en-US" sz="2800" b="1" dirty="0">
                <a:solidFill>
                  <a:srgbClr val="000000"/>
                </a:solidFill>
                <a:latin typeface="Times New Roman" panose="02020603050405020304" pitchFamily="18" charset="0"/>
                <a:cs typeface="Times New Roman" panose="02020603050405020304" pitchFamily="18" charset="0"/>
              </a:rPr>
              <a:t>The Business of Medicine</a:t>
            </a:r>
          </a:p>
          <a:p>
            <a:pPr algn="ctr"/>
            <a:r>
              <a:rPr lang="en-US" sz="2800" b="1" dirty="0">
                <a:solidFill>
                  <a:srgbClr val="000000"/>
                </a:solidFill>
                <a:latin typeface="Times New Roman" panose="02020603050405020304" pitchFamily="18" charset="0"/>
                <a:cs typeface="Times New Roman" panose="02020603050405020304" pitchFamily="18" charset="0"/>
              </a:rPr>
              <a:t>Key Performance Indicators – Revenue Cycle</a:t>
            </a:r>
          </a:p>
          <a:p>
            <a:pPr algn="ctr"/>
            <a:endParaRPr lang="en-US" sz="2200" dirty="0">
              <a:solidFill>
                <a:srgbClr val="000000"/>
              </a:solidFill>
              <a:latin typeface="Times New Roman" panose="02020603050405020304" pitchFamily="18" charset="0"/>
              <a:cs typeface="Times New Roman" panose="02020603050405020304" pitchFamily="18" charset="0"/>
            </a:endParaRPr>
          </a:p>
          <a:p>
            <a:pPr algn="ctr"/>
            <a:endParaRPr lang="en-US" sz="2200" dirty="0">
              <a:solidFill>
                <a:srgbClr val="000000"/>
              </a:solidFill>
              <a:latin typeface="Times New Roman" panose="02020603050405020304" pitchFamily="18" charset="0"/>
              <a:cs typeface="Times New Roman" panose="02020603050405020304" pitchFamily="18" charset="0"/>
            </a:endParaRPr>
          </a:p>
          <a:p>
            <a:pPr algn="ctr"/>
            <a:r>
              <a:rPr lang="en-US" sz="2200" dirty="0">
                <a:solidFill>
                  <a:srgbClr val="000000"/>
                </a:solidFill>
                <a:latin typeface="Times New Roman" panose="02020603050405020304" pitchFamily="18" charset="0"/>
                <a:cs typeface="Times New Roman" panose="02020603050405020304" pitchFamily="18" charset="0"/>
              </a:rPr>
              <a:t>Harris County Medical Society</a:t>
            </a:r>
          </a:p>
          <a:p>
            <a:pPr algn="ctr"/>
            <a:endParaRPr lang="en-US" sz="2200" dirty="0">
              <a:solidFill>
                <a:srgbClr val="000000"/>
              </a:solidFill>
              <a:latin typeface="Times New Roman" panose="02020603050405020304" pitchFamily="18" charset="0"/>
              <a:cs typeface="Times New Roman" panose="02020603050405020304" pitchFamily="18" charset="0"/>
            </a:endParaRPr>
          </a:p>
          <a:p>
            <a:pPr algn="ctr"/>
            <a:r>
              <a:rPr lang="en-US" sz="2200" dirty="0">
                <a:solidFill>
                  <a:srgbClr val="000000"/>
                </a:solidFill>
                <a:latin typeface="Times New Roman" panose="02020603050405020304" pitchFamily="18" charset="0"/>
                <a:cs typeface="Times New Roman" panose="02020603050405020304" pitchFamily="18" charset="0"/>
              </a:rPr>
              <a:t>April A. Bellard, MHA</a:t>
            </a:r>
          </a:p>
          <a:p>
            <a:pPr algn="ctr"/>
            <a:r>
              <a:rPr lang="en-US" sz="2200" dirty="0">
                <a:solidFill>
                  <a:srgbClr val="000000"/>
                </a:solidFill>
                <a:latin typeface="Times New Roman" panose="02020603050405020304" pitchFamily="18" charset="0"/>
                <a:cs typeface="Times New Roman" panose="02020603050405020304" pitchFamily="18" charset="0"/>
              </a:rPr>
              <a:t>Director of Payment Advocacy and Practice Management</a:t>
            </a:r>
          </a:p>
          <a:p>
            <a:pPr algn="ctr"/>
            <a:endParaRPr lang="en-US" dirty="0">
              <a:solidFill>
                <a:srgbClr val="000000"/>
              </a:solidFill>
              <a:latin typeface="Calibri" panose="020F0502020204030204"/>
            </a:endParaRPr>
          </a:p>
          <a:p>
            <a:pPr algn="ctr"/>
            <a:endParaRPr lang="en-US" dirty="0">
              <a:solidFill>
                <a:srgbClr val="000000"/>
              </a:solidFill>
              <a:latin typeface="Calibri" panose="020F0502020204030204"/>
            </a:endParaRPr>
          </a:p>
          <a:p>
            <a:pPr algn="ctr"/>
            <a:endParaRPr lang="en-US" dirty="0">
              <a:solidFill>
                <a:srgbClr val="000000"/>
              </a:solidFill>
              <a:latin typeface="Calibri" panose="020F0502020204030204"/>
            </a:endParaRPr>
          </a:p>
        </p:txBody>
      </p:sp>
      <p:pic>
        <p:nvPicPr>
          <p:cNvPr id="5" name="Picture 4" descr="A picture containing drawing, sign&#10;&#10;Description automatically generated">
            <a:extLst>
              <a:ext uri="{FF2B5EF4-FFF2-40B4-BE49-F238E27FC236}">
                <a16:creationId xmlns:a16="http://schemas.microsoft.com/office/drawing/2014/main" id="{FCE56D16-0A87-41D5-8D8A-594ED34C30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0837" y="219105"/>
            <a:ext cx="2493278" cy="964864"/>
          </a:xfrm>
          <a:prstGeom prst="rect">
            <a:avLst/>
          </a:prstGeom>
        </p:spPr>
      </p:pic>
    </p:spTree>
    <p:extLst>
      <p:ext uri="{BB962C8B-B14F-4D97-AF65-F5344CB8AC3E}">
        <p14:creationId xmlns:p14="http://schemas.microsoft.com/office/powerpoint/2010/main" val="622833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4C057-306D-483C-9A75-31452582135B}"/>
              </a:ext>
            </a:extLst>
          </p:cNvPr>
          <p:cNvSpPr>
            <a:spLocks noGrp="1"/>
          </p:cNvSpPr>
          <p:nvPr>
            <p:ph type="title"/>
          </p:nvPr>
        </p:nvSpPr>
        <p:spPr/>
        <p:txBody>
          <a:bodyPr/>
          <a:lstStyle/>
          <a:p>
            <a:r>
              <a:rPr lang="en-US" dirty="0">
                <a:solidFill>
                  <a:schemeClr val="tx1"/>
                </a:solidFill>
                <a:latin typeface="+mn-lt"/>
              </a:rPr>
              <a:t>Gross Collections Ratio</a:t>
            </a:r>
          </a:p>
        </p:txBody>
      </p:sp>
      <p:sp>
        <p:nvSpPr>
          <p:cNvPr id="4" name="Slide Number Placeholder 3">
            <a:extLst>
              <a:ext uri="{FF2B5EF4-FFF2-40B4-BE49-F238E27FC236}">
                <a16:creationId xmlns:a16="http://schemas.microsoft.com/office/drawing/2014/main" id="{C5E603A8-AB40-4861-AD78-5A3D4CE87E0E}"/>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10</a:t>
            </a:fld>
            <a:endParaRPr lang="en-US" dirty="0"/>
          </a:p>
        </p:txBody>
      </p:sp>
      <p:sp>
        <p:nvSpPr>
          <p:cNvPr id="5" name="Content Placeholder 4">
            <a:extLst>
              <a:ext uri="{FF2B5EF4-FFF2-40B4-BE49-F238E27FC236}">
                <a16:creationId xmlns:a16="http://schemas.microsoft.com/office/drawing/2014/main" id="{07509596-56EC-4570-BC12-E40382ED1D4A}"/>
              </a:ext>
            </a:extLst>
          </p:cNvPr>
          <p:cNvSpPr>
            <a:spLocks noGrp="1"/>
          </p:cNvSpPr>
          <p:nvPr>
            <p:ph sz="quarter" idx="1"/>
          </p:nvPr>
        </p:nvSpPr>
        <p:spPr>
          <a:xfrm>
            <a:off x="411061" y="1600199"/>
            <a:ext cx="11277003" cy="5127771"/>
          </a:xfrm>
        </p:spPr>
        <p:txBody>
          <a:bodyPr>
            <a:normAutofit fontScale="62500" lnSpcReduction="20000"/>
          </a:bodyPr>
          <a:lstStyle/>
          <a:p>
            <a:endParaRPr lang="en-US" dirty="0"/>
          </a:p>
          <a:p>
            <a:r>
              <a:rPr lang="en-US" dirty="0"/>
              <a:t>Compares the dollars collected from dollars billed to determine how much is received from your gross charges. </a:t>
            </a:r>
          </a:p>
          <a:p>
            <a:pPr marL="1097280" lvl="1" indent="-457200">
              <a:buFont typeface="Arial" panose="020B0604020202020204" pitchFamily="34" charset="0"/>
              <a:buChar char="•"/>
            </a:pPr>
            <a:r>
              <a:rPr lang="en-US" dirty="0"/>
              <a:t>Use data from 4-6 months back to ensure claims had sufficient time to pay. </a:t>
            </a:r>
          </a:p>
          <a:p>
            <a:pPr marL="1097280" lvl="1" indent="-457200">
              <a:buFont typeface="Arial" panose="020B0604020202020204" pitchFamily="34" charset="0"/>
              <a:buChar char="•"/>
            </a:pPr>
            <a:r>
              <a:rPr lang="en-US" dirty="0"/>
              <a:t>High ratios indicate your fee schedule may be too low</a:t>
            </a:r>
          </a:p>
          <a:p>
            <a:pPr marL="1097280" lvl="1" indent="-457200">
              <a:buFont typeface="Arial" panose="020B0604020202020204" pitchFamily="34" charset="0"/>
              <a:buChar char="•"/>
            </a:pPr>
            <a:r>
              <a:rPr lang="en-US" dirty="0"/>
              <a:t>Low ratios may indicate your fee schedule may be too high, poor collections, unfavorable contracted rates, unbalanced payor mix, coding inaccuracy</a:t>
            </a:r>
          </a:p>
          <a:p>
            <a:pPr marL="1097280" lvl="1" indent="-457200">
              <a:buFont typeface="Arial" panose="020B0604020202020204" pitchFamily="34" charset="0"/>
              <a:buChar char="•"/>
            </a:pPr>
            <a:r>
              <a:rPr lang="en-US" dirty="0"/>
              <a:t>Important: Identify payments that equal 100% of billed charges. This may indicate the fee schedule is set too low for those codes and needs to be updated.</a:t>
            </a:r>
          </a:p>
          <a:p>
            <a:r>
              <a:rPr lang="en-US" dirty="0"/>
              <a:t>Fee schedules must have a methodology. Set your fee schedule at a reasonable rate; Generally family practices average 150-200% above Medicare while specialty practices average 300% above Medicare. You want to set a rate that doesn’t overstate your costs but is high enough that you don’t leave money on the table by billing less than your contracted rate.</a:t>
            </a:r>
          </a:p>
          <a:p>
            <a:endParaRPr lang="en-US" dirty="0"/>
          </a:p>
          <a:p>
            <a:r>
              <a:rPr lang="en-US" sz="2800" dirty="0"/>
              <a:t>							</a:t>
            </a:r>
            <a:endParaRPr lang="en-US" dirty="0">
              <a:solidFill>
                <a:srgbClr val="0070C0"/>
              </a:solidFill>
            </a:endParaRPr>
          </a:p>
          <a:p>
            <a:endParaRPr lang="en-US" dirty="0">
              <a:solidFill>
                <a:srgbClr val="0070C0"/>
              </a:solidFill>
            </a:endParaRPr>
          </a:p>
          <a:p>
            <a:r>
              <a:rPr lang="en-US" dirty="0">
                <a:solidFill>
                  <a:srgbClr val="0070C0"/>
                </a:solidFill>
              </a:rPr>
              <a:t>Gross charges: $600,000			</a:t>
            </a:r>
          </a:p>
          <a:p>
            <a:r>
              <a:rPr lang="en-US" dirty="0">
                <a:solidFill>
                  <a:srgbClr val="0070C0"/>
                </a:solidFill>
              </a:rPr>
              <a:t>Overpayments: $5,000 				($65,000-$5,000)/$600,000 = 10%</a:t>
            </a:r>
          </a:p>
          <a:p>
            <a:r>
              <a:rPr lang="en-US" dirty="0">
                <a:solidFill>
                  <a:srgbClr val="0070C0"/>
                </a:solidFill>
              </a:rPr>
              <a:t>Collections: $65,000</a:t>
            </a:r>
          </a:p>
          <a:p>
            <a:pPr marL="457200" indent="-457200">
              <a:buFont typeface="Wingdings" panose="05000000000000000000" pitchFamily="2" charset="2"/>
              <a:buChar char="q"/>
            </a:pPr>
            <a:endParaRPr lang="en-US" dirty="0"/>
          </a:p>
        </p:txBody>
      </p:sp>
      <p:graphicFrame>
        <p:nvGraphicFramePr>
          <p:cNvPr id="14" name="Table 13">
            <a:extLst>
              <a:ext uri="{FF2B5EF4-FFF2-40B4-BE49-F238E27FC236}">
                <a16:creationId xmlns:a16="http://schemas.microsoft.com/office/drawing/2014/main" id="{E8529411-E2D0-411B-8565-081728445DE7}"/>
              </a:ext>
            </a:extLst>
          </p:cNvPr>
          <p:cNvGraphicFramePr>
            <a:graphicFrameLocks noGrp="1"/>
          </p:cNvGraphicFramePr>
          <p:nvPr>
            <p:extLst>
              <p:ext uri="{D42A27DB-BD31-4B8C-83A1-F6EECF244321}">
                <p14:modId xmlns:p14="http://schemas.microsoft.com/office/powerpoint/2010/main" val="1325138147"/>
              </p:ext>
            </p:extLst>
          </p:nvPr>
        </p:nvGraphicFramePr>
        <p:xfrm>
          <a:off x="2948925" y="4722658"/>
          <a:ext cx="6201273" cy="769716"/>
        </p:xfrm>
        <a:graphic>
          <a:graphicData uri="http://schemas.openxmlformats.org/drawingml/2006/table">
            <a:tbl>
              <a:tblPr>
                <a:tableStyleId>{5C22544A-7EE6-4342-B048-85BDC9FD1C3A}</a:tableStyleId>
              </a:tblPr>
              <a:tblGrid>
                <a:gridCol w="3483094">
                  <a:extLst>
                    <a:ext uri="{9D8B030D-6E8A-4147-A177-3AD203B41FA5}">
                      <a16:colId xmlns:a16="http://schemas.microsoft.com/office/drawing/2014/main" val="1314621493"/>
                    </a:ext>
                  </a:extLst>
                </a:gridCol>
                <a:gridCol w="245865">
                  <a:extLst>
                    <a:ext uri="{9D8B030D-6E8A-4147-A177-3AD203B41FA5}">
                      <a16:colId xmlns:a16="http://schemas.microsoft.com/office/drawing/2014/main" val="2348049111"/>
                    </a:ext>
                  </a:extLst>
                </a:gridCol>
                <a:gridCol w="2472314">
                  <a:extLst>
                    <a:ext uri="{9D8B030D-6E8A-4147-A177-3AD203B41FA5}">
                      <a16:colId xmlns:a16="http://schemas.microsoft.com/office/drawing/2014/main" val="3826219259"/>
                    </a:ext>
                  </a:extLst>
                </a:gridCol>
              </a:tblGrid>
              <a:tr h="769716">
                <a:tc>
                  <a:txBody>
                    <a:bodyPr/>
                    <a:lstStyle/>
                    <a:p>
                      <a:pPr algn="ctr" fontAlgn="ctr"/>
                      <a:r>
                        <a:rPr lang="en-US" sz="1800" u="sng" strike="noStrike" dirty="0">
                          <a:solidFill>
                            <a:srgbClr val="0070C0"/>
                          </a:solidFill>
                          <a:effectLst/>
                        </a:rPr>
                        <a:t>Total Collections - Overpayments</a:t>
                      </a:r>
                      <a:br>
                        <a:rPr lang="en-US" sz="1800" u="none" strike="noStrike" dirty="0">
                          <a:solidFill>
                            <a:srgbClr val="0070C0"/>
                          </a:solidFill>
                          <a:effectLst/>
                        </a:rPr>
                      </a:br>
                      <a:r>
                        <a:rPr lang="en-US" sz="1800" u="none" strike="noStrike" dirty="0">
                          <a:solidFill>
                            <a:srgbClr val="0070C0"/>
                          </a:solidFill>
                          <a:effectLst/>
                        </a:rPr>
                        <a:t>Total Gross Charges</a:t>
                      </a:r>
                      <a:endParaRPr lang="en-US" sz="1800" b="0" i="0" u="none" strike="noStrike" dirty="0">
                        <a:solidFill>
                          <a:srgbClr val="0070C0"/>
                        </a:solidFill>
                        <a:effectLst/>
                        <a:latin typeface="Calibri" panose="020F0502020204030204" pitchFamily="34" charset="0"/>
                      </a:endParaRPr>
                    </a:p>
                  </a:txBody>
                  <a:tcPr marL="9525" marR="9525" marT="9525" marB="0" anchor="ctr">
                    <a:noFill/>
                  </a:tcPr>
                </a:tc>
                <a:tc>
                  <a:txBody>
                    <a:bodyPr/>
                    <a:lstStyle/>
                    <a:p>
                      <a:pPr algn="ctr" fontAlgn="ctr"/>
                      <a:r>
                        <a:rPr lang="en-US" sz="1800" u="none" strike="noStrike" dirty="0">
                          <a:solidFill>
                            <a:srgbClr val="0070C0"/>
                          </a:solidFill>
                          <a:effectLst/>
                        </a:rPr>
                        <a:t>=</a:t>
                      </a:r>
                      <a:endParaRPr lang="en-US" sz="1800" b="0" i="0" u="none" strike="noStrike" dirty="0">
                        <a:solidFill>
                          <a:srgbClr val="0070C0"/>
                        </a:solidFill>
                        <a:effectLst/>
                        <a:latin typeface="Calibri" panose="020F0502020204030204" pitchFamily="34" charset="0"/>
                      </a:endParaRPr>
                    </a:p>
                  </a:txBody>
                  <a:tcPr marL="9525" marR="9525" marT="9525" marB="0" anchor="ctr">
                    <a:noFill/>
                  </a:tcPr>
                </a:tc>
                <a:tc>
                  <a:txBody>
                    <a:bodyPr/>
                    <a:lstStyle/>
                    <a:p>
                      <a:pPr algn="ctr" fontAlgn="ctr"/>
                      <a:r>
                        <a:rPr lang="en-US" sz="1800" u="none" strike="noStrike" dirty="0">
                          <a:solidFill>
                            <a:srgbClr val="0070C0"/>
                          </a:solidFill>
                          <a:effectLst/>
                        </a:rPr>
                        <a:t>Gross Collections Ratio</a:t>
                      </a:r>
                      <a:endParaRPr lang="en-US" sz="1800" b="0" i="0" u="none" strike="noStrike" dirty="0">
                        <a:solidFill>
                          <a:srgbClr val="0070C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663572192"/>
                  </a:ext>
                </a:extLst>
              </a:tr>
            </a:tbl>
          </a:graphicData>
        </a:graphic>
      </p:graphicFrame>
    </p:spTree>
    <p:extLst>
      <p:ext uri="{BB962C8B-B14F-4D97-AF65-F5344CB8AC3E}">
        <p14:creationId xmlns:p14="http://schemas.microsoft.com/office/powerpoint/2010/main" val="3308068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4C057-306D-483C-9A75-31452582135B}"/>
              </a:ext>
            </a:extLst>
          </p:cNvPr>
          <p:cNvSpPr>
            <a:spLocks noGrp="1"/>
          </p:cNvSpPr>
          <p:nvPr>
            <p:ph type="title"/>
          </p:nvPr>
        </p:nvSpPr>
        <p:spPr/>
        <p:txBody>
          <a:bodyPr/>
          <a:lstStyle/>
          <a:p>
            <a:r>
              <a:rPr lang="en-US" dirty="0">
                <a:solidFill>
                  <a:schemeClr val="tx1"/>
                </a:solidFill>
                <a:latin typeface="+mn-lt"/>
              </a:rPr>
              <a:t>Net Collections Ratio</a:t>
            </a:r>
          </a:p>
        </p:txBody>
      </p:sp>
      <p:sp>
        <p:nvSpPr>
          <p:cNvPr id="4" name="Slide Number Placeholder 3">
            <a:extLst>
              <a:ext uri="{FF2B5EF4-FFF2-40B4-BE49-F238E27FC236}">
                <a16:creationId xmlns:a16="http://schemas.microsoft.com/office/drawing/2014/main" id="{C5E603A8-AB40-4861-AD78-5A3D4CE87E0E}"/>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11</a:t>
            </a:fld>
            <a:endParaRPr lang="en-US" dirty="0"/>
          </a:p>
        </p:txBody>
      </p:sp>
      <p:sp>
        <p:nvSpPr>
          <p:cNvPr id="5" name="Content Placeholder 4">
            <a:extLst>
              <a:ext uri="{FF2B5EF4-FFF2-40B4-BE49-F238E27FC236}">
                <a16:creationId xmlns:a16="http://schemas.microsoft.com/office/drawing/2014/main" id="{07509596-56EC-4570-BC12-E40382ED1D4A}"/>
              </a:ext>
            </a:extLst>
          </p:cNvPr>
          <p:cNvSpPr>
            <a:spLocks noGrp="1"/>
          </p:cNvSpPr>
          <p:nvPr>
            <p:ph sz="quarter" idx="1"/>
          </p:nvPr>
        </p:nvSpPr>
        <p:spPr>
          <a:xfrm>
            <a:off x="411061" y="1600199"/>
            <a:ext cx="11277003" cy="5127771"/>
          </a:xfrm>
        </p:spPr>
        <p:txBody>
          <a:bodyPr>
            <a:normAutofit fontScale="32500" lnSpcReduction="20000"/>
          </a:bodyPr>
          <a:lstStyle/>
          <a:p>
            <a:r>
              <a:rPr lang="en-US" sz="4900" dirty="0"/>
              <a:t>This ratio indicates the percentage of the contracted rate (allowed amount) that has been collected. Ideally, you want this ratio to be at 100%, but a net collection rate of 95% or above is an industry average. Use data from 4-6 months back to ensure claims had sufficient time to pay and appeals finalized. Low ratios may indicate:</a:t>
            </a:r>
          </a:p>
          <a:p>
            <a:pPr marL="1371600" lvl="2" indent="-457200">
              <a:buFont typeface="Arial" panose="020B0604020202020204" pitchFamily="34" charset="0"/>
              <a:buChar char="•"/>
            </a:pPr>
            <a:r>
              <a:rPr lang="en-US" sz="4900" dirty="0"/>
              <a:t>Excessive denials – lack of </a:t>
            </a:r>
            <a:r>
              <a:rPr lang="en-US" sz="4900" dirty="0" err="1"/>
              <a:t>preauth</a:t>
            </a:r>
            <a:r>
              <a:rPr lang="en-US" sz="4900" dirty="0"/>
              <a:t>/referral, no insurance verification, incorrect coding, etc.</a:t>
            </a:r>
          </a:p>
          <a:p>
            <a:pPr marL="1371600" lvl="2" indent="-457200">
              <a:buFont typeface="Arial" panose="020B0604020202020204" pitchFamily="34" charset="0"/>
              <a:buChar char="•"/>
            </a:pPr>
            <a:r>
              <a:rPr lang="en-US" sz="4900" dirty="0"/>
              <a:t>Inappropriate adjustments</a:t>
            </a:r>
          </a:p>
          <a:p>
            <a:pPr marL="1371600" lvl="2" indent="-457200">
              <a:buFont typeface="Arial" panose="020B0604020202020204" pitchFamily="34" charset="0"/>
              <a:buChar char="•"/>
            </a:pPr>
            <a:r>
              <a:rPr lang="en-US" sz="4900" dirty="0"/>
              <a:t>Denials are not appealed or appeals are unsuccessful  </a:t>
            </a:r>
          </a:p>
          <a:p>
            <a:pPr marL="1371600" lvl="2" indent="-457200">
              <a:buFont typeface="Arial" panose="020B0604020202020204" pitchFamily="34" charset="0"/>
              <a:buChar char="•"/>
            </a:pPr>
            <a:r>
              <a:rPr lang="en-US" sz="4900" dirty="0"/>
              <a:t>Poor collection efforts</a:t>
            </a:r>
          </a:p>
          <a:p>
            <a:pPr marL="1371600" lvl="2" indent="-457200">
              <a:buFont typeface="Arial" panose="020B0604020202020204" pitchFamily="34" charset="0"/>
              <a:buChar char="•"/>
            </a:pPr>
            <a:r>
              <a:rPr lang="en-US" sz="4900" dirty="0"/>
              <a:t>Inappropriate adjustments – Make sure adjustment reasons are accurate. Failing to distinguish between noncontractual adjustments and contractual adjustments results in a misleading view of how well your practice collects the amounts owed by payers. Categorizing noncontractual adjustments (e.g. past filing deadline, preauthorization not obtained, medical necessity, bad debt, etc.) will help reveal sources of errors that need to be addressed.</a:t>
            </a:r>
          </a:p>
          <a:p>
            <a:r>
              <a:rPr lang="en-US" sz="4900" dirty="0"/>
              <a:t>If the ratio is low, run the calculation by payer to determine if the problem stems from a particular payer. Also run by CPT code to determine if the problem is limited to certain procedures.</a:t>
            </a:r>
          </a:p>
          <a:p>
            <a:pPr lvl="2" indent="0">
              <a:buNone/>
            </a:pPr>
            <a:endParaRPr lang="en-US" dirty="0"/>
          </a:p>
          <a:p>
            <a:endParaRPr lang="en-US" sz="3200" dirty="0"/>
          </a:p>
          <a:p>
            <a:r>
              <a:rPr lang="en-US" sz="3200" dirty="0"/>
              <a:t>								</a:t>
            </a:r>
            <a:endParaRPr lang="en-US" dirty="0"/>
          </a:p>
          <a:p>
            <a:endParaRPr lang="en-US" dirty="0"/>
          </a:p>
          <a:p>
            <a:r>
              <a:rPr lang="en-US" sz="4900" dirty="0">
                <a:solidFill>
                  <a:srgbClr val="0070C0"/>
                </a:solidFill>
              </a:rPr>
              <a:t>Contracted rates: $75,000		</a:t>
            </a:r>
          </a:p>
          <a:p>
            <a:r>
              <a:rPr lang="en-US" sz="4900" dirty="0">
                <a:solidFill>
                  <a:srgbClr val="0070C0"/>
                </a:solidFill>
              </a:rPr>
              <a:t>Collections: $65,000					($65,000-$5,000)/$75,000 = 92.3%</a:t>
            </a:r>
          </a:p>
          <a:p>
            <a:r>
              <a:rPr lang="en-US" sz="4900" dirty="0">
                <a:solidFill>
                  <a:srgbClr val="0070C0"/>
                </a:solidFill>
              </a:rPr>
              <a:t>Overpayments: $5,000</a:t>
            </a:r>
          </a:p>
          <a:p>
            <a:pPr marL="457200" indent="-457200">
              <a:buFont typeface="Wingdings" panose="05000000000000000000" pitchFamily="2" charset="2"/>
              <a:buChar char="q"/>
            </a:pPr>
            <a:endParaRPr lang="en-US" dirty="0"/>
          </a:p>
        </p:txBody>
      </p:sp>
      <p:graphicFrame>
        <p:nvGraphicFramePr>
          <p:cNvPr id="6" name="Table 5">
            <a:extLst>
              <a:ext uri="{FF2B5EF4-FFF2-40B4-BE49-F238E27FC236}">
                <a16:creationId xmlns:a16="http://schemas.microsoft.com/office/drawing/2014/main" id="{8697D73D-5A51-439B-BFE2-3CC2210C646B}"/>
              </a:ext>
            </a:extLst>
          </p:cNvPr>
          <p:cNvGraphicFramePr>
            <a:graphicFrameLocks noGrp="1"/>
          </p:cNvGraphicFramePr>
          <p:nvPr>
            <p:extLst>
              <p:ext uri="{D42A27DB-BD31-4B8C-83A1-F6EECF244321}">
                <p14:modId xmlns:p14="http://schemas.microsoft.com/office/powerpoint/2010/main" val="1689441418"/>
              </p:ext>
            </p:extLst>
          </p:nvPr>
        </p:nvGraphicFramePr>
        <p:xfrm>
          <a:off x="2853670" y="4867231"/>
          <a:ext cx="6070859" cy="781140"/>
        </p:xfrm>
        <a:graphic>
          <a:graphicData uri="http://schemas.openxmlformats.org/drawingml/2006/table">
            <a:tbl>
              <a:tblPr>
                <a:tableStyleId>{5C22544A-7EE6-4342-B048-85BDC9FD1C3A}</a:tableStyleId>
              </a:tblPr>
              <a:tblGrid>
                <a:gridCol w="3409844">
                  <a:extLst>
                    <a:ext uri="{9D8B030D-6E8A-4147-A177-3AD203B41FA5}">
                      <a16:colId xmlns:a16="http://schemas.microsoft.com/office/drawing/2014/main" val="4175390150"/>
                    </a:ext>
                  </a:extLst>
                </a:gridCol>
                <a:gridCol w="240695">
                  <a:extLst>
                    <a:ext uri="{9D8B030D-6E8A-4147-A177-3AD203B41FA5}">
                      <a16:colId xmlns:a16="http://schemas.microsoft.com/office/drawing/2014/main" val="2005966622"/>
                    </a:ext>
                  </a:extLst>
                </a:gridCol>
                <a:gridCol w="2420320">
                  <a:extLst>
                    <a:ext uri="{9D8B030D-6E8A-4147-A177-3AD203B41FA5}">
                      <a16:colId xmlns:a16="http://schemas.microsoft.com/office/drawing/2014/main" val="2018481592"/>
                    </a:ext>
                  </a:extLst>
                </a:gridCol>
              </a:tblGrid>
              <a:tr h="781140">
                <a:tc>
                  <a:txBody>
                    <a:bodyPr/>
                    <a:lstStyle/>
                    <a:p>
                      <a:pPr algn="ctr" fontAlgn="ctr"/>
                      <a:r>
                        <a:rPr lang="en-US" sz="1600" u="sng" strike="noStrike" dirty="0">
                          <a:solidFill>
                            <a:srgbClr val="0070C0"/>
                          </a:solidFill>
                          <a:effectLst/>
                        </a:rPr>
                        <a:t>Total Collections - Overpayments </a:t>
                      </a:r>
                      <a:br>
                        <a:rPr lang="en-US" sz="1600" u="none" strike="noStrike" dirty="0">
                          <a:solidFill>
                            <a:srgbClr val="0070C0"/>
                          </a:solidFill>
                          <a:effectLst/>
                        </a:rPr>
                      </a:br>
                      <a:r>
                        <a:rPr lang="en-US" sz="1600" u="none" strike="noStrike" dirty="0">
                          <a:solidFill>
                            <a:srgbClr val="0070C0"/>
                          </a:solidFill>
                          <a:effectLst/>
                        </a:rPr>
                        <a:t>Total Contracted Rates</a:t>
                      </a:r>
                      <a:endParaRPr lang="en-US" sz="1600" b="0" i="0" u="none" strike="noStrike" dirty="0">
                        <a:solidFill>
                          <a:srgbClr val="0070C0"/>
                        </a:solidFill>
                        <a:effectLst/>
                        <a:latin typeface="Calibri" panose="020F0502020204030204" pitchFamily="34" charset="0"/>
                      </a:endParaRPr>
                    </a:p>
                  </a:txBody>
                  <a:tcPr marL="9525" marR="9525" marT="9525" marB="0" anchor="ctr">
                    <a:noFill/>
                  </a:tcPr>
                </a:tc>
                <a:tc>
                  <a:txBody>
                    <a:bodyPr/>
                    <a:lstStyle/>
                    <a:p>
                      <a:pPr algn="ctr" fontAlgn="ctr"/>
                      <a:r>
                        <a:rPr lang="en-US" sz="1600" u="none" strike="noStrike" dirty="0">
                          <a:solidFill>
                            <a:srgbClr val="0070C0"/>
                          </a:solidFill>
                          <a:effectLst/>
                        </a:rPr>
                        <a:t>=</a:t>
                      </a:r>
                      <a:endParaRPr lang="en-US" sz="1600" b="0" i="0" u="none" strike="noStrike" dirty="0">
                        <a:solidFill>
                          <a:srgbClr val="0070C0"/>
                        </a:solidFill>
                        <a:effectLst/>
                        <a:latin typeface="Calibri" panose="020F0502020204030204" pitchFamily="34" charset="0"/>
                      </a:endParaRPr>
                    </a:p>
                  </a:txBody>
                  <a:tcPr marL="9525" marR="9525" marT="9525" marB="0" anchor="ctr">
                    <a:noFill/>
                  </a:tcPr>
                </a:tc>
                <a:tc>
                  <a:txBody>
                    <a:bodyPr/>
                    <a:lstStyle/>
                    <a:p>
                      <a:pPr algn="ctr" fontAlgn="ctr"/>
                      <a:r>
                        <a:rPr lang="en-US" sz="1600" u="none" strike="noStrike" dirty="0">
                          <a:solidFill>
                            <a:srgbClr val="0070C0"/>
                          </a:solidFill>
                          <a:effectLst/>
                        </a:rPr>
                        <a:t>Net Collections Ratio</a:t>
                      </a:r>
                      <a:endParaRPr lang="en-US" sz="1600" b="0" i="0" u="none" strike="noStrike" dirty="0">
                        <a:solidFill>
                          <a:srgbClr val="0070C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434553705"/>
                  </a:ext>
                </a:extLst>
              </a:tr>
            </a:tbl>
          </a:graphicData>
        </a:graphic>
      </p:graphicFrame>
    </p:spTree>
    <p:extLst>
      <p:ext uri="{BB962C8B-B14F-4D97-AF65-F5344CB8AC3E}">
        <p14:creationId xmlns:p14="http://schemas.microsoft.com/office/powerpoint/2010/main" val="3696651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2E8E5-7C1E-4B74-8C58-F305779715AE}"/>
              </a:ext>
            </a:extLst>
          </p:cNvPr>
          <p:cNvSpPr>
            <a:spLocks noGrp="1"/>
          </p:cNvSpPr>
          <p:nvPr>
            <p:ph type="title"/>
          </p:nvPr>
        </p:nvSpPr>
        <p:spPr/>
        <p:txBody>
          <a:bodyPr>
            <a:normAutofit/>
          </a:bodyPr>
          <a:lstStyle/>
          <a:p>
            <a:r>
              <a:rPr lang="en-US" sz="4800" dirty="0"/>
              <a:t>Days in Accounts Receivable</a:t>
            </a:r>
          </a:p>
        </p:txBody>
      </p:sp>
      <p:sp>
        <p:nvSpPr>
          <p:cNvPr id="4" name="Slide Number Placeholder 3">
            <a:extLst>
              <a:ext uri="{FF2B5EF4-FFF2-40B4-BE49-F238E27FC236}">
                <a16:creationId xmlns:a16="http://schemas.microsoft.com/office/drawing/2014/main" id="{5A35E5DA-7517-4804-ADCC-5BE8AA1F0FE3}"/>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12</a:t>
            </a:fld>
            <a:endParaRPr lang="en-US" dirty="0"/>
          </a:p>
        </p:txBody>
      </p:sp>
      <p:sp>
        <p:nvSpPr>
          <p:cNvPr id="5" name="Content Placeholder 4">
            <a:extLst>
              <a:ext uri="{FF2B5EF4-FFF2-40B4-BE49-F238E27FC236}">
                <a16:creationId xmlns:a16="http://schemas.microsoft.com/office/drawing/2014/main" id="{7040C1B5-A12F-4C0C-8F71-C65635F44575}"/>
              </a:ext>
            </a:extLst>
          </p:cNvPr>
          <p:cNvSpPr>
            <a:spLocks noGrp="1"/>
          </p:cNvSpPr>
          <p:nvPr>
            <p:ph sz="quarter" idx="1"/>
          </p:nvPr>
        </p:nvSpPr>
        <p:spPr>
          <a:xfrm>
            <a:off x="251927" y="1600200"/>
            <a:ext cx="11436137" cy="5029200"/>
          </a:xfrm>
        </p:spPr>
        <p:txBody>
          <a:bodyPr>
            <a:normAutofit lnSpcReduction="10000"/>
          </a:bodyPr>
          <a:lstStyle/>
          <a:p>
            <a:r>
              <a:rPr lang="en-US" sz="2200" dirty="0"/>
              <a:t>Measures the average number of days it takes to collect payment. Use data from the past 6 months. The lower the number, the faster a practice is obtaining payment on average. Days in A/R should be below 30 days due to Texas Prompt Pay laws. High A/R days may indicate:</a:t>
            </a:r>
          </a:p>
          <a:p>
            <a:pPr marL="342900" indent="-342900">
              <a:buFont typeface="Arial" panose="020B0604020202020204" pitchFamily="34" charset="0"/>
              <a:buChar char="•"/>
            </a:pPr>
            <a:r>
              <a:rPr lang="en-US" sz="2200" dirty="0"/>
              <a:t>Inadequate follow-up on claims</a:t>
            </a:r>
          </a:p>
          <a:p>
            <a:pPr marL="342900" indent="-342900">
              <a:buFont typeface="Arial" panose="020B0604020202020204" pitchFamily="34" charset="0"/>
              <a:buChar char="•"/>
            </a:pPr>
            <a:r>
              <a:rPr lang="en-US" sz="2200" dirty="0"/>
              <a:t>Lack of up-front collections and poor collection efforts </a:t>
            </a:r>
          </a:p>
          <a:p>
            <a:pPr marL="342900" indent="-342900">
              <a:buFont typeface="Arial" panose="020B0604020202020204" pitchFamily="34" charset="0"/>
              <a:buChar char="•"/>
            </a:pPr>
            <a:r>
              <a:rPr lang="en-US" sz="2200" dirty="0"/>
              <a:t>Problems with benefits/eligibility verification, </a:t>
            </a:r>
            <a:r>
              <a:rPr lang="en-US" sz="2200" dirty="0" err="1"/>
              <a:t>preauthorizations</a:t>
            </a:r>
            <a:r>
              <a:rPr lang="en-US" sz="2200" dirty="0"/>
              <a:t>, improper coding (CPT, modifiers, ICD-10)</a:t>
            </a:r>
          </a:p>
          <a:p>
            <a:pPr marL="342900" indent="-342900">
              <a:buFont typeface="Arial" panose="020B0604020202020204" pitchFamily="34" charset="0"/>
              <a:buChar char="•"/>
            </a:pPr>
            <a:r>
              <a:rPr lang="en-US" sz="2200" dirty="0"/>
              <a:t>Poor use of front-end claim edits </a:t>
            </a:r>
          </a:p>
          <a:p>
            <a:endParaRPr lang="en-US" sz="2200" dirty="0"/>
          </a:p>
          <a:p>
            <a:r>
              <a:rPr lang="en-US" sz="2200" dirty="0"/>
              <a:t>						</a:t>
            </a:r>
            <a:r>
              <a:rPr lang="en-US" sz="2200" dirty="0">
                <a:solidFill>
                  <a:srgbClr val="0070C0"/>
                </a:solidFill>
              </a:rPr>
              <a:t>$70,000/$1643.84 = 42.58 days</a:t>
            </a:r>
          </a:p>
          <a:p>
            <a:endParaRPr lang="en-US" sz="2200" dirty="0">
              <a:solidFill>
                <a:srgbClr val="0070C0"/>
              </a:solidFill>
            </a:endParaRPr>
          </a:p>
          <a:p>
            <a:r>
              <a:rPr lang="en-US" sz="2200" dirty="0">
                <a:solidFill>
                  <a:srgbClr val="0070C0"/>
                </a:solidFill>
              </a:rPr>
              <a:t>		</a:t>
            </a:r>
            <a:r>
              <a:rPr lang="en-US" sz="2200" strike="noStrike" dirty="0">
                <a:solidFill>
                  <a:srgbClr val="0070C0"/>
                </a:solidFill>
                <a:effectLst/>
              </a:rPr>
              <a:t>Gross Charges</a:t>
            </a:r>
            <a:r>
              <a:rPr lang="en-US" sz="2200" dirty="0">
                <a:solidFill>
                  <a:srgbClr val="0070C0"/>
                </a:solidFill>
              </a:rPr>
              <a:t>: $600,000 		</a:t>
            </a:r>
          </a:p>
          <a:p>
            <a:r>
              <a:rPr lang="en-US" sz="2200" dirty="0">
                <a:solidFill>
                  <a:srgbClr val="0070C0"/>
                </a:solidFill>
              </a:rPr>
              <a:t>		Total A/R: $70,000		Avg. Daily Collections: $600,000/365 = $1643.84</a:t>
            </a:r>
          </a:p>
          <a:p>
            <a:endParaRPr lang="en-US" sz="2200" dirty="0">
              <a:solidFill>
                <a:srgbClr val="0070C0"/>
              </a:solidFill>
            </a:endParaRPr>
          </a:p>
          <a:p>
            <a:endParaRPr lang="en-US" dirty="0"/>
          </a:p>
        </p:txBody>
      </p:sp>
      <p:graphicFrame>
        <p:nvGraphicFramePr>
          <p:cNvPr id="10" name="Table 9">
            <a:extLst>
              <a:ext uri="{FF2B5EF4-FFF2-40B4-BE49-F238E27FC236}">
                <a16:creationId xmlns:a16="http://schemas.microsoft.com/office/drawing/2014/main" id="{C984C490-3390-43BB-9CF5-39F556CD004F}"/>
              </a:ext>
            </a:extLst>
          </p:cNvPr>
          <p:cNvGraphicFramePr>
            <a:graphicFrameLocks noGrp="1"/>
          </p:cNvGraphicFramePr>
          <p:nvPr>
            <p:extLst>
              <p:ext uri="{D42A27DB-BD31-4B8C-83A1-F6EECF244321}">
                <p14:modId xmlns:p14="http://schemas.microsoft.com/office/powerpoint/2010/main" val="1367331373"/>
              </p:ext>
            </p:extLst>
          </p:nvPr>
        </p:nvGraphicFramePr>
        <p:xfrm>
          <a:off x="1139038" y="4758358"/>
          <a:ext cx="4292600" cy="558165"/>
        </p:xfrm>
        <a:graphic>
          <a:graphicData uri="http://schemas.openxmlformats.org/drawingml/2006/table">
            <a:tbl>
              <a:tblPr>
                <a:tableStyleId>{5C22544A-7EE6-4342-B048-85BDC9FD1C3A}</a:tableStyleId>
              </a:tblPr>
              <a:tblGrid>
                <a:gridCol w="2857500">
                  <a:extLst>
                    <a:ext uri="{9D8B030D-6E8A-4147-A177-3AD203B41FA5}">
                      <a16:colId xmlns:a16="http://schemas.microsoft.com/office/drawing/2014/main" val="2941290264"/>
                    </a:ext>
                  </a:extLst>
                </a:gridCol>
                <a:gridCol w="228600">
                  <a:extLst>
                    <a:ext uri="{9D8B030D-6E8A-4147-A177-3AD203B41FA5}">
                      <a16:colId xmlns:a16="http://schemas.microsoft.com/office/drawing/2014/main" val="2079334632"/>
                    </a:ext>
                  </a:extLst>
                </a:gridCol>
                <a:gridCol w="1206500">
                  <a:extLst>
                    <a:ext uri="{9D8B030D-6E8A-4147-A177-3AD203B41FA5}">
                      <a16:colId xmlns:a16="http://schemas.microsoft.com/office/drawing/2014/main" val="1870104941"/>
                    </a:ext>
                  </a:extLst>
                </a:gridCol>
              </a:tblGrid>
              <a:tr h="0">
                <a:tc>
                  <a:txBody>
                    <a:bodyPr/>
                    <a:lstStyle/>
                    <a:p>
                      <a:pPr algn="ctr" fontAlgn="ctr"/>
                      <a:r>
                        <a:rPr lang="en-US" sz="1800" u="sng" strike="noStrike" dirty="0">
                          <a:solidFill>
                            <a:srgbClr val="0070C0"/>
                          </a:solidFill>
                          <a:effectLst/>
                        </a:rPr>
                        <a:t>Total A/R</a:t>
                      </a:r>
                      <a:br>
                        <a:rPr lang="en-US" sz="1800" u="sng" strike="noStrike" dirty="0">
                          <a:solidFill>
                            <a:srgbClr val="0070C0"/>
                          </a:solidFill>
                          <a:effectLst/>
                        </a:rPr>
                      </a:br>
                      <a:r>
                        <a:rPr lang="en-US" sz="1800" u="none" strike="noStrike" dirty="0">
                          <a:solidFill>
                            <a:srgbClr val="0070C0"/>
                          </a:solidFill>
                          <a:effectLst/>
                        </a:rPr>
                        <a:t>Average Daily Charges</a:t>
                      </a:r>
                      <a:endParaRPr lang="en-US" sz="1800" b="0" i="0" u="none" strike="noStrike" dirty="0">
                        <a:solidFill>
                          <a:srgbClr val="0070C0"/>
                        </a:solidFill>
                        <a:effectLst/>
                        <a:latin typeface="Calibri" panose="020F0502020204030204" pitchFamily="34" charset="0"/>
                      </a:endParaRPr>
                    </a:p>
                  </a:txBody>
                  <a:tcPr marL="9525" marR="9525" marT="9525" marB="0" anchor="ctr">
                    <a:noFill/>
                  </a:tcPr>
                </a:tc>
                <a:tc>
                  <a:txBody>
                    <a:bodyPr/>
                    <a:lstStyle/>
                    <a:p>
                      <a:pPr algn="ctr" fontAlgn="ctr"/>
                      <a:r>
                        <a:rPr lang="en-US" sz="1800" u="none" strike="noStrike" dirty="0">
                          <a:solidFill>
                            <a:srgbClr val="0070C0"/>
                          </a:solidFill>
                          <a:effectLst/>
                        </a:rPr>
                        <a:t>=</a:t>
                      </a:r>
                      <a:endParaRPr lang="en-US" sz="1800" b="0" i="0" u="none" strike="noStrike" dirty="0">
                        <a:solidFill>
                          <a:srgbClr val="0070C0"/>
                        </a:solidFill>
                        <a:effectLst/>
                        <a:latin typeface="Calibri" panose="020F0502020204030204" pitchFamily="34" charset="0"/>
                      </a:endParaRPr>
                    </a:p>
                  </a:txBody>
                  <a:tcPr marL="9525" marR="9525" marT="9525" marB="0" anchor="ctr">
                    <a:noFill/>
                  </a:tcPr>
                </a:tc>
                <a:tc>
                  <a:txBody>
                    <a:bodyPr/>
                    <a:lstStyle/>
                    <a:p>
                      <a:pPr algn="ctr" fontAlgn="ctr"/>
                      <a:r>
                        <a:rPr lang="en-US" sz="1800" u="none" strike="noStrike" dirty="0">
                          <a:solidFill>
                            <a:srgbClr val="0070C0"/>
                          </a:solidFill>
                          <a:effectLst/>
                        </a:rPr>
                        <a:t>Days in A/R</a:t>
                      </a:r>
                      <a:endParaRPr lang="en-US" sz="1800" b="0" i="0" u="none" strike="noStrike" dirty="0">
                        <a:solidFill>
                          <a:srgbClr val="0070C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3747796370"/>
                  </a:ext>
                </a:extLst>
              </a:tr>
            </a:tbl>
          </a:graphicData>
        </a:graphic>
      </p:graphicFrame>
    </p:spTree>
    <p:extLst>
      <p:ext uri="{BB962C8B-B14F-4D97-AF65-F5344CB8AC3E}">
        <p14:creationId xmlns:p14="http://schemas.microsoft.com/office/powerpoint/2010/main" val="2642739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2E8E5-7C1E-4B74-8C58-F305779715AE}"/>
              </a:ext>
            </a:extLst>
          </p:cNvPr>
          <p:cNvSpPr>
            <a:spLocks noGrp="1"/>
          </p:cNvSpPr>
          <p:nvPr>
            <p:ph type="title"/>
          </p:nvPr>
        </p:nvSpPr>
        <p:spPr/>
        <p:txBody>
          <a:bodyPr>
            <a:normAutofit/>
          </a:bodyPr>
          <a:lstStyle/>
          <a:p>
            <a:r>
              <a:rPr lang="en-US" dirty="0"/>
              <a:t>Accounts Receivables Aging</a:t>
            </a:r>
          </a:p>
        </p:txBody>
      </p:sp>
      <p:sp>
        <p:nvSpPr>
          <p:cNvPr id="4" name="Slide Number Placeholder 3">
            <a:extLst>
              <a:ext uri="{FF2B5EF4-FFF2-40B4-BE49-F238E27FC236}">
                <a16:creationId xmlns:a16="http://schemas.microsoft.com/office/drawing/2014/main" id="{5A35E5DA-7517-4804-ADCC-5BE8AA1F0FE3}"/>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13</a:t>
            </a:fld>
            <a:endParaRPr lang="en-US" dirty="0"/>
          </a:p>
        </p:txBody>
      </p:sp>
      <p:sp>
        <p:nvSpPr>
          <p:cNvPr id="5" name="Content Placeholder 4">
            <a:extLst>
              <a:ext uri="{FF2B5EF4-FFF2-40B4-BE49-F238E27FC236}">
                <a16:creationId xmlns:a16="http://schemas.microsoft.com/office/drawing/2014/main" id="{7040C1B5-A12F-4C0C-8F71-C65635F44575}"/>
              </a:ext>
            </a:extLst>
          </p:cNvPr>
          <p:cNvSpPr>
            <a:spLocks noGrp="1"/>
          </p:cNvSpPr>
          <p:nvPr>
            <p:ph sz="quarter" idx="1"/>
          </p:nvPr>
        </p:nvSpPr>
        <p:spPr>
          <a:xfrm>
            <a:off x="270587" y="1600199"/>
            <a:ext cx="11719249" cy="5127171"/>
          </a:xfrm>
        </p:spPr>
        <p:txBody>
          <a:bodyPr/>
          <a:lstStyle/>
          <a:p>
            <a:r>
              <a:rPr lang="en-US" sz="2800" dirty="0"/>
              <a:t>Measures the amount and percent of monies owed in each aging bucket (0-30 days, 31-60 days, 61-90 days, 91-120 days, and 120+ days). Both insurance and patient </a:t>
            </a:r>
            <a:r>
              <a:rPr lang="en-US" sz="2800" dirty="0" err="1"/>
              <a:t>agings</a:t>
            </a:r>
            <a:r>
              <a:rPr lang="en-US" sz="2800" dirty="0"/>
              <a:t> should be analyzed. </a:t>
            </a:r>
          </a:p>
          <a:p>
            <a:endParaRPr lang="en-US" dirty="0"/>
          </a:p>
          <a:p>
            <a:endParaRPr lang="en-US" dirty="0"/>
          </a:p>
        </p:txBody>
      </p:sp>
      <p:pic>
        <p:nvPicPr>
          <p:cNvPr id="6" name="Picture 5">
            <a:extLst>
              <a:ext uri="{FF2B5EF4-FFF2-40B4-BE49-F238E27FC236}">
                <a16:creationId xmlns:a16="http://schemas.microsoft.com/office/drawing/2014/main" id="{BB803FBC-3BA4-4398-845A-F6014D6CB1C2}"/>
              </a:ext>
            </a:extLst>
          </p:cNvPr>
          <p:cNvPicPr>
            <a:picLocks noChangeAspect="1"/>
          </p:cNvPicPr>
          <p:nvPr/>
        </p:nvPicPr>
        <p:blipFill>
          <a:blip r:embed="rId2"/>
          <a:stretch>
            <a:fillRect/>
          </a:stretch>
        </p:blipFill>
        <p:spPr>
          <a:xfrm>
            <a:off x="2457788" y="3189868"/>
            <a:ext cx="6287377" cy="3296110"/>
          </a:xfrm>
          <a:prstGeom prst="rect">
            <a:avLst/>
          </a:prstGeom>
        </p:spPr>
      </p:pic>
    </p:spTree>
    <p:extLst>
      <p:ext uri="{BB962C8B-B14F-4D97-AF65-F5344CB8AC3E}">
        <p14:creationId xmlns:p14="http://schemas.microsoft.com/office/powerpoint/2010/main" val="3658132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2E8E5-7C1E-4B74-8C58-F305779715AE}"/>
              </a:ext>
            </a:extLst>
          </p:cNvPr>
          <p:cNvSpPr>
            <a:spLocks noGrp="1"/>
          </p:cNvSpPr>
          <p:nvPr>
            <p:ph type="title"/>
          </p:nvPr>
        </p:nvSpPr>
        <p:spPr/>
        <p:txBody>
          <a:bodyPr>
            <a:normAutofit/>
          </a:bodyPr>
          <a:lstStyle/>
          <a:p>
            <a:r>
              <a:rPr lang="en-US" dirty="0"/>
              <a:t>Accounts Receivables Aging</a:t>
            </a:r>
          </a:p>
        </p:txBody>
      </p:sp>
      <p:sp>
        <p:nvSpPr>
          <p:cNvPr id="4" name="Slide Number Placeholder 3">
            <a:extLst>
              <a:ext uri="{FF2B5EF4-FFF2-40B4-BE49-F238E27FC236}">
                <a16:creationId xmlns:a16="http://schemas.microsoft.com/office/drawing/2014/main" id="{5A35E5DA-7517-4804-ADCC-5BE8AA1F0FE3}"/>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14</a:t>
            </a:fld>
            <a:endParaRPr lang="en-US" dirty="0"/>
          </a:p>
        </p:txBody>
      </p:sp>
      <p:sp>
        <p:nvSpPr>
          <p:cNvPr id="5" name="Content Placeholder 4">
            <a:extLst>
              <a:ext uri="{FF2B5EF4-FFF2-40B4-BE49-F238E27FC236}">
                <a16:creationId xmlns:a16="http://schemas.microsoft.com/office/drawing/2014/main" id="{7040C1B5-A12F-4C0C-8F71-C65635F44575}"/>
              </a:ext>
            </a:extLst>
          </p:cNvPr>
          <p:cNvSpPr>
            <a:spLocks noGrp="1"/>
          </p:cNvSpPr>
          <p:nvPr>
            <p:ph sz="quarter" idx="1"/>
          </p:nvPr>
        </p:nvSpPr>
        <p:spPr>
          <a:xfrm>
            <a:off x="355600" y="1666882"/>
            <a:ext cx="11719249" cy="5127171"/>
          </a:xfrm>
        </p:spPr>
        <p:txBody>
          <a:bodyPr/>
          <a:lstStyle/>
          <a:p>
            <a:r>
              <a:rPr lang="en-US" dirty="0"/>
              <a:t>Add back any credit balances as they reduce the total A/R. Run this report monthly to effectively manage the revenue cycle and then compare to past months to identify any notable changes. The most important measure is A/R &gt; 120 days as these dollars are harder to collect.</a:t>
            </a:r>
          </a:p>
          <a:p>
            <a:endParaRPr lang="en-US" dirty="0"/>
          </a:p>
          <a:p>
            <a:endParaRPr lang="en-US" dirty="0"/>
          </a:p>
          <a:p>
            <a:endParaRPr lang="en-US" dirty="0"/>
          </a:p>
          <a:p>
            <a:r>
              <a:rPr lang="en-US" dirty="0"/>
              <a:t> 						</a:t>
            </a:r>
          </a:p>
          <a:p>
            <a:r>
              <a:rPr lang="en-US" dirty="0"/>
              <a:t>							</a:t>
            </a:r>
            <a:r>
              <a:rPr lang="en-US" sz="2000" dirty="0">
                <a:solidFill>
                  <a:srgbClr val="0070C0"/>
                </a:solidFill>
              </a:rPr>
              <a:t>0-30: (16,7000 – 100)/36,390 = 46%</a:t>
            </a:r>
          </a:p>
          <a:p>
            <a:endParaRPr lang="en-US" dirty="0"/>
          </a:p>
          <a:p>
            <a:endParaRPr lang="en-US" dirty="0"/>
          </a:p>
          <a:p>
            <a:endParaRPr lang="en-US" dirty="0"/>
          </a:p>
        </p:txBody>
      </p:sp>
      <p:pic>
        <p:nvPicPr>
          <p:cNvPr id="6" name="Picture 5">
            <a:extLst>
              <a:ext uri="{FF2B5EF4-FFF2-40B4-BE49-F238E27FC236}">
                <a16:creationId xmlns:a16="http://schemas.microsoft.com/office/drawing/2014/main" id="{B355ED5C-0274-4DE8-BEE1-113D18EF32CA}"/>
              </a:ext>
            </a:extLst>
          </p:cNvPr>
          <p:cNvPicPr>
            <a:picLocks noChangeAspect="1"/>
          </p:cNvPicPr>
          <p:nvPr/>
        </p:nvPicPr>
        <p:blipFill>
          <a:blip r:embed="rId2"/>
          <a:stretch>
            <a:fillRect/>
          </a:stretch>
        </p:blipFill>
        <p:spPr>
          <a:xfrm>
            <a:off x="2441197" y="3594458"/>
            <a:ext cx="7151706" cy="1596660"/>
          </a:xfrm>
          <a:prstGeom prst="rect">
            <a:avLst/>
          </a:prstGeom>
        </p:spPr>
      </p:pic>
      <p:graphicFrame>
        <p:nvGraphicFramePr>
          <p:cNvPr id="7" name="Table 6">
            <a:extLst>
              <a:ext uri="{FF2B5EF4-FFF2-40B4-BE49-F238E27FC236}">
                <a16:creationId xmlns:a16="http://schemas.microsoft.com/office/drawing/2014/main" id="{1E3D7623-5852-4523-802D-711D2F224D88}"/>
              </a:ext>
            </a:extLst>
          </p:cNvPr>
          <p:cNvGraphicFramePr>
            <a:graphicFrameLocks noGrp="1"/>
          </p:cNvGraphicFramePr>
          <p:nvPr>
            <p:extLst>
              <p:ext uri="{D42A27DB-BD31-4B8C-83A1-F6EECF244321}">
                <p14:modId xmlns:p14="http://schemas.microsoft.com/office/powerpoint/2010/main" val="1173371487"/>
              </p:ext>
            </p:extLst>
          </p:nvPr>
        </p:nvGraphicFramePr>
        <p:xfrm>
          <a:off x="532352" y="5638800"/>
          <a:ext cx="4953000" cy="600075"/>
        </p:xfrm>
        <a:graphic>
          <a:graphicData uri="http://schemas.openxmlformats.org/drawingml/2006/table">
            <a:tbl>
              <a:tblPr>
                <a:tableStyleId>{5C22544A-7EE6-4342-B048-85BDC9FD1C3A}</a:tableStyleId>
              </a:tblPr>
              <a:tblGrid>
                <a:gridCol w="3336858">
                  <a:extLst>
                    <a:ext uri="{9D8B030D-6E8A-4147-A177-3AD203B41FA5}">
                      <a16:colId xmlns:a16="http://schemas.microsoft.com/office/drawing/2014/main" val="27562075"/>
                    </a:ext>
                  </a:extLst>
                </a:gridCol>
                <a:gridCol w="446816">
                  <a:extLst>
                    <a:ext uri="{9D8B030D-6E8A-4147-A177-3AD203B41FA5}">
                      <a16:colId xmlns:a16="http://schemas.microsoft.com/office/drawing/2014/main" val="2715840953"/>
                    </a:ext>
                  </a:extLst>
                </a:gridCol>
                <a:gridCol w="1169326">
                  <a:extLst>
                    <a:ext uri="{9D8B030D-6E8A-4147-A177-3AD203B41FA5}">
                      <a16:colId xmlns:a16="http://schemas.microsoft.com/office/drawing/2014/main" val="1442346282"/>
                    </a:ext>
                  </a:extLst>
                </a:gridCol>
              </a:tblGrid>
              <a:tr h="295275">
                <a:tc>
                  <a:txBody>
                    <a:bodyPr/>
                    <a:lstStyle/>
                    <a:p>
                      <a:pPr algn="ctr" rtl="0" fontAlgn="ctr"/>
                      <a:r>
                        <a:rPr lang="pt-BR" sz="1800" u="sng" strike="noStrike" dirty="0">
                          <a:solidFill>
                            <a:srgbClr val="0070C0"/>
                          </a:solidFill>
                          <a:effectLst/>
                        </a:rPr>
                        <a:t>0-30 A/R + (Credit Balances)</a:t>
                      </a:r>
                      <a:endParaRPr lang="pt-BR" sz="1800" b="0" i="0" u="sng" strike="noStrike" dirty="0">
                        <a:solidFill>
                          <a:srgbClr val="0070C0"/>
                        </a:solidFill>
                        <a:effectLst/>
                        <a:latin typeface="Calibri" panose="020F0502020204030204" pitchFamily="34" charset="0"/>
                      </a:endParaRPr>
                    </a:p>
                  </a:txBody>
                  <a:tcPr marL="9525" marR="9525" marT="9525" marB="0" anchor="ctr">
                    <a:noFill/>
                  </a:tcPr>
                </a:tc>
                <a:tc rowSpan="2">
                  <a:txBody>
                    <a:bodyPr/>
                    <a:lstStyle/>
                    <a:p>
                      <a:pPr algn="ctr" rtl="0" fontAlgn="ctr"/>
                      <a:r>
                        <a:rPr lang="en-US" sz="1800" u="none" strike="noStrike" dirty="0">
                          <a:solidFill>
                            <a:srgbClr val="0070C0"/>
                          </a:solidFill>
                          <a:effectLst/>
                        </a:rPr>
                        <a:t>=</a:t>
                      </a:r>
                      <a:endParaRPr lang="en-US" sz="1800" b="0" i="0" u="none" strike="noStrike" dirty="0">
                        <a:solidFill>
                          <a:srgbClr val="0070C0"/>
                        </a:solidFill>
                        <a:effectLst/>
                        <a:latin typeface="Calibri" panose="020F0502020204030204" pitchFamily="34" charset="0"/>
                      </a:endParaRPr>
                    </a:p>
                  </a:txBody>
                  <a:tcPr marL="9525" marR="9525" marT="9525" marB="0" anchor="ctr">
                    <a:noFill/>
                  </a:tcPr>
                </a:tc>
                <a:tc rowSpan="2">
                  <a:txBody>
                    <a:bodyPr/>
                    <a:lstStyle/>
                    <a:p>
                      <a:pPr algn="ctr" rtl="0" fontAlgn="ctr"/>
                      <a:r>
                        <a:rPr lang="en-US" sz="1800" u="none" strike="noStrike" dirty="0">
                          <a:solidFill>
                            <a:srgbClr val="0070C0"/>
                          </a:solidFill>
                          <a:effectLst/>
                        </a:rPr>
                        <a:t>0-30 % of TTL A/R</a:t>
                      </a:r>
                      <a:endParaRPr lang="en-US" sz="1800" b="0" i="0" u="none" strike="noStrike" dirty="0">
                        <a:solidFill>
                          <a:srgbClr val="0070C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645976975"/>
                  </a:ext>
                </a:extLst>
              </a:tr>
              <a:tr h="304800">
                <a:tc>
                  <a:txBody>
                    <a:bodyPr/>
                    <a:lstStyle/>
                    <a:p>
                      <a:pPr algn="ctr" rtl="0" fontAlgn="ctr"/>
                      <a:r>
                        <a:rPr lang="pt-BR" sz="1800" u="none" strike="noStrike" dirty="0">
                          <a:solidFill>
                            <a:srgbClr val="0070C0"/>
                          </a:solidFill>
                          <a:effectLst/>
                        </a:rPr>
                        <a:t>TTL A/R + (Credit Balances)</a:t>
                      </a:r>
                      <a:endParaRPr lang="pt-BR" sz="1800" b="0" i="0" u="none" strike="noStrike" dirty="0">
                        <a:solidFill>
                          <a:srgbClr val="0070C0"/>
                        </a:solidFill>
                        <a:effectLst/>
                        <a:latin typeface="Calibri" panose="020F0502020204030204" pitchFamily="34" charset="0"/>
                      </a:endParaRPr>
                    </a:p>
                  </a:txBody>
                  <a:tcPr marL="9525" marR="9525" marT="9525" marB="0" anchor="ctr">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223837698"/>
                  </a:ext>
                </a:extLst>
              </a:tr>
            </a:tbl>
          </a:graphicData>
        </a:graphic>
      </p:graphicFrame>
    </p:spTree>
    <p:extLst>
      <p:ext uri="{BB962C8B-B14F-4D97-AF65-F5344CB8AC3E}">
        <p14:creationId xmlns:p14="http://schemas.microsoft.com/office/powerpoint/2010/main" val="871849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2E8E5-7C1E-4B74-8C58-F305779715AE}"/>
              </a:ext>
            </a:extLst>
          </p:cNvPr>
          <p:cNvSpPr>
            <a:spLocks noGrp="1"/>
          </p:cNvSpPr>
          <p:nvPr>
            <p:ph type="title"/>
          </p:nvPr>
        </p:nvSpPr>
        <p:spPr/>
        <p:txBody>
          <a:bodyPr>
            <a:normAutofit/>
          </a:bodyPr>
          <a:lstStyle/>
          <a:p>
            <a:r>
              <a:rPr lang="en-US" dirty="0"/>
              <a:t>Denial Rate</a:t>
            </a:r>
          </a:p>
        </p:txBody>
      </p:sp>
      <p:sp>
        <p:nvSpPr>
          <p:cNvPr id="4" name="Slide Number Placeholder 3">
            <a:extLst>
              <a:ext uri="{FF2B5EF4-FFF2-40B4-BE49-F238E27FC236}">
                <a16:creationId xmlns:a16="http://schemas.microsoft.com/office/drawing/2014/main" id="{5A35E5DA-7517-4804-ADCC-5BE8AA1F0FE3}"/>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15</a:t>
            </a:fld>
            <a:endParaRPr lang="en-US" dirty="0"/>
          </a:p>
        </p:txBody>
      </p:sp>
      <p:sp>
        <p:nvSpPr>
          <p:cNvPr id="5" name="Content Placeholder 4">
            <a:extLst>
              <a:ext uri="{FF2B5EF4-FFF2-40B4-BE49-F238E27FC236}">
                <a16:creationId xmlns:a16="http://schemas.microsoft.com/office/drawing/2014/main" id="{7040C1B5-A12F-4C0C-8F71-C65635F44575}"/>
              </a:ext>
            </a:extLst>
          </p:cNvPr>
          <p:cNvSpPr>
            <a:spLocks noGrp="1"/>
          </p:cNvSpPr>
          <p:nvPr>
            <p:ph sz="quarter" idx="1"/>
          </p:nvPr>
        </p:nvSpPr>
        <p:spPr>
          <a:xfrm>
            <a:off x="355600" y="1666882"/>
            <a:ext cx="11719249" cy="5127171"/>
          </a:xfrm>
        </p:spPr>
        <p:txBody>
          <a:bodyPr>
            <a:normAutofit fontScale="92500" lnSpcReduction="10000"/>
          </a:bodyPr>
          <a:lstStyle/>
          <a:p>
            <a:r>
              <a:rPr lang="en-US" sz="1800" dirty="0"/>
              <a:t>Measures the percentage of claims denied. Strive for 5% or less. High denial rates may be a result of:</a:t>
            </a:r>
          </a:p>
          <a:p>
            <a:pPr marL="457200" indent="-457200">
              <a:buFont typeface="Arial" panose="020B0604020202020204" pitchFamily="34" charset="0"/>
              <a:buChar char="•"/>
            </a:pPr>
            <a:r>
              <a:rPr lang="en-US" sz="1800" dirty="0"/>
              <a:t>Improper coding</a:t>
            </a:r>
          </a:p>
          <a:p>
            <a:pPr marL="457200" indent="-457200">
              <a:buFont typeface="Arial" panose="020B0604020202020204" pitchFamily="34" charset="0"/>
              <a:buChar char="•"/>
            </a:pPr>
            <a:r>
              <a:rPr lang="en-US" sz="1800" dirty="0"/>
              <a:t>Lax front-end processes (eligibility/benefits, </a:t>
            </a:r>
            <a:r>
              <a:rPr lang="en-US" sz="1800" dirty="0" err="1"/>
              <a:t>preauth</a:t>
            </a:r>
            <a:r>
              <a:rPr lang="en-US" sz="1800" dirty="0"/>
              <a:t>, referrals, etc.)</a:t>
            </a:r>
          </a:p>
          <a:p>
            <a:pPr marL="457200" indent="-457200">
              <a:buFont typeface="Arial" panose="020B0604020202020204" pitchFamily="34" charset="0"/>
              <a:buChar char="•"/>
            </a:pPr>
            <a:r>
              <a:rPr lang="en-US" sz="1800" dirty="0"/>
              <a:t>Late filing</a:t>
            </a:r>
          </a:p>
          <a:p>
            <a:pPr marL="457200" indent="-457200">
              <a:buFont typeface="Arial" panose="020B0604020202020204" pitchFamily="34" charset="0"/>
              <a:buChar char="•"/>
            </a:pPr>
            <a:r>
              <a:rPr lang="en-US" sz="1800" dirty="0"/>
              <a:t>Failing to met conditions of coverage </a:t>
            </a:r>
          </a:p>
          <a:p>
            <a:r>
              <a:rPr lang="en-US" sz="1800" dirty="0"/>
              <a:t>Calculate within a given period of time far back enough to ensure claims have been processed by payers, and compare with prior like periods to identify trends. Drill down to the payer and code level to isolate the problem as it may be a particular payer or procedure that is the culprit. Work denials as soon as they are received to avoid exceeding appeals deadlines. Make sure you fully understand the denial reason. Follow the payer’s appeal process precisely (click on the links to payers on our </a:t>
            </a:r>
            <a:r>
              <a:rPr lang="en-US" sz="1800" dirty="0">
                <a:solidFill>
                  <a:srgbClr val="0070C0"/>
                </a:solidFill>
                <a:hlinkClick r:id="rId2">
                  <a:extLst>
                    <a:ext uri="{A12FA001-AC4F-418D-AE19-62706E023703}">
                      <ahyp:hlinkClr xmlns:ahyp="http://schemas.microsoft.com/office/drawing/2018/hyperlinkcolor" val="tx"/>
                    </a:ext>
                  </a:extLst>
                </a:hlinkClick>
              </a:rPr>
              <a:t>Billing and Payers</a:t>
            </a:r>
            <a:r>
              <a:rPr lang="en-US" sz="1800" dirty="0">
                <a:solidFill>
                  <a:srgbClr val="0070C0"/>
                </a:solidFill>
              </a:rPr>
              <a:t> </a:t>
            </a:r>
            <a:r>
              <a:rPr lang="en-US" sz="1800" dirty="0"/>
              <a:t>page for this information) and specifically address the denial reason in the appeal with supporting documentation highlighted and referenced in the appeal letter. </a:t>
            </a:r>
          </a:p>
          <a:p>
            <a:endParaRPr lang="en-US" dirty="0"/>
          </a:p>
          <a:p>
            <a:r>
              <a:rPr lang="en-US" sz="1800" dirty="0"/>
              <a:t>								</a:t>
            </a:r>
            <a:endParaRPr lang="en-US" sz="2600" dirty="0">
              <a:solidFill>
                <a:srgbClr val="0070C0"/>
              </a:solidFill>
            </a:endParaRPr>
          </a:p>
          <a:p>
            <a:endParaRPr lang="en-US" sz="1800" dirty="0"/>
          </a:p>
          <a:p>
            <a:r>
              <a:rPr lang="en-US" sz="2600" dirty="0">
                <a:solidFill>
                  <a:srgbClr val="0070C0"/>
                </a:solidFill>
              </a:rPr>
              <a:t>Total claims: 100</a:t>
            </a:r>
          </a:p>
          <a:p>
            <a:r>
              <a:rPr lang="en-US" sz="2600" dirty="0">
                <a:solidFill>
                  <a:srgbClr val="0070C0"/>
                </a:solidFill>
              </a:rPr>
              <a:t>Total denials: 10 						10/100 = 10% Denial Rate</a:t>
            </a:r>
          </a:p>
          <a:p>
            <a:endParaRPr lang="en-US" dirty="0"/>
          </a:p>
        </p:txBody>
      </p:sp>
      <p:graphicFrame>
        <p:nvGraphicFramePr>
          <p:cNvPr id="6" name="Table 5">
            <a:extLst>
              <a:ext uri="{FF2B5EF4-FFF2-40B4-BE49-F238E27FC236}">
                <a16:creationId xmlns:a16="http://schemas.microsoft.com/office/drawing/2014/main" id="{FB7DC4EC-06D5-4550-B5A9-5AD1F140C0A4}"/>
              </a:ext>
            </a:extLst>
          </p:cNvPr>
          <p:cNvGraphicFramePr>
            <a:graphicFrameLocks noGrp="1"/>
          </p:cNvGraphicFramePr>
          <p:nvPr>
            <p:extLst>
              <p:ext uri="{D42A27DB-BD31-4B8C-83A1-F6EECF244321}">
                <p14:modId xmlns:p14="http://schemas.microsoft.com/office/powerpoint/2010/main" val="1540260812"/>
              </p:ext>
            </p:extLst>
          </p:nvPr>
        </p:nvGraphicFramePr>
        <p:xfrm>
          <a:off x="3818886" y="4996972"/>
          <a:ext cx="3937000" cy="741045"/>
        </p:xfrm>
        <a:graphic>
          <a:graphicData uri="http://schemas.openxmlformats.org/drawingml/2006/table">
            <a:tbl>
              <a:tblPr>
                <a:tableStyleId>{5C22544A-7EE6-4342-B048-85BDC9FD1C3A}</a:tableStyleId>
              </a:tblPr>
              <a:tblGrid>
                <a:gridCol w="2160433">
                  <a:extLst>
                    <a:ext uri="{9D8B030D-6E8A-4147-A177-3AD203B41FA5}">
                      <a16:colId xmlns:a16="http://schemas.microsoft.com/office/drawing/2014/main" val="1657544012"/>
                    </a:ext>
                  </a:extLst>
                </a:gridCol>
                <a:gridCol w="228416">
                  <a:extLst>
                    <a:ext uri="{9D8B030D-6E8A-4147-A177-3AD203B41FA5}">
                      <a16:colId xmlns:a16="http://schemas.microsoft.com/office/drawing/2014/main" val="4220965775"/>
                    </a:ext>
                  </a:extLst>
                </a:gridCol>
                <a:gridCol w="1548151">
                  <a:extLst>
                    <a:ext uri="{9D8B030D-6E8A-4147-A177-3AD203B41FA5}">
                      <a16:colId xmlns:a16="http://schemas.microsoft.com/office/drawing/2014/main" val="174290166"/>
                    </a:ext>
                  </a:extLst>
                </a:gridCol>
              </a:tblGrid>
              <a:tr h="0">
                <a:tc>
                  <a:txBody>
                    <a:bodyPr/>
                    <a:lstStyle/>
                    <a:p>
                      <a:pPr algn="ctr" fontAlgn="ctr"/>
                      <a:r>
                        <a:rPr lang="en-US" sz="2400" u="sng" strike="noStrike" dirty="0">
                          <a:solidFill>
                            <a:srgbClr val="0070C0"/>
                          </a:solidFill>
                          <a:effectLst/>
                        </a:rPr>
                        <a:t>Total Denials</a:t>
                      </a:r>
                      <a:br>
                        <a:rPr lang="en-US" sz="2400" u="sng" strike="noStrike" dirty="0">
                          <a:solidFill>
                            <a:srgbClr val="0070C0"/>
                          </a:solidFill>
                          <a:effectLst/>
                        </a:rPr>
                      </a:br>
                      <a:r>
                        <a:rPr lang="en-US" sz="2400" u="none" strike="noStrike" dirty="0">
                          <a:solidFill>
                            <a:srgbClr val="0070C0"/>
                          </a:solidFill>
                          <a:effectLst/>
                        </a:rPr>
                        <a:t>Total Claims</a:t>
                      </a:r>
                      <a:endParaRPr lang="en-US" sz="2400" b="0" i="0" u="sng" strike="noStrike" dirty="0">
                        <a:solidFill>
                          <a:srgbClr val="0070C0"/>
                        </a:solidFill>
                        <a:effectLst/>
                        <a:latin typeface="Calibri" panose="020F0502020204030204" pitchFamily="34" charset="0"/>
                      </a:endParaRPr>
                    </a:p>
                  </a:txBody>
                  <a:tcPr marL="9525" marR="9525" marT="9525" marB="0" anchor="ctr">
                    <a:noFill/>
                  </a:tcPr>
                </a:tc>
                <a:tc>
                  <a:txBody>
                    <a:bodyPr/>
                    <a:lstStyle/>
                    <a:p>
                      <a:pPr algn="ctr" fontAlgn="ctr"/>
                      <a:r>
                        <a:rPr lang="en-US" sz="2400" u="none" strike="noStrike" dirty="0">
                          <a:solidFill>
                            <a:srgbClr val="0070C0"/>
                          </a:solidFill>
                          <a:effectLst/>
                        </a:rPr>
                        <a:t>=</a:t>
                      </a:r>
                      <a:endParaRPr lang="en-US" sz="2400" b="0" i="0" u="none" strike="noStrike" dirty="0">
                        <a:solidFill>
                          <a:srgbClr val="0070C0"/>
                        </a:solidFill>
                        <a:effectLst/>
                        <a:latin typeface="Calibri" panose="020F0502020204030204" pitchFamily="34" charset="0"/>
                      </a:endParaRPr>
                    </a:p>
                  </a:txBody>
                  <a:tcPr marL="9525" marR="9525" marT="9525" marB="0" anchor="ctr">
                    <a:noFill/>
                  </a:tcPr>
                </a:tc>
                <a:tc>
                  <a:txBody>
                    <a:bodyPr/>
                    <a:lstStyle/>
                    <a:p>
                      <a:pPr algn="ctr" fontAlgn="ctr"/>
                      <a:r>
                        <a:rPr lang="en-US" sz="2400" u="none" strike="noStrike" dirty="0">
                          <a:solidFill>
                            <a:srgbClr val="0070C0"/>
                          </a:solidFill>
                          <a:effectLst/>
                        </a:rPr>
                        <a:t>Denial Rate</a:t>
                      </a:r>
                      <a:endParaRPr lang="en-US" sz="2400" b="0" i="0" u="none" strike="noStrike" dirty="0">
                        <a:solidFill>
                          <a:srgbClr val="0070C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3400844080"/>
                  </a:ext>
                </a:extLst>
              </a:tr>
            </a:tbl>
          </a:graphicData>
        </a:graphic>
      </p:graphicFrame>
    </p:spTree>
    <p:extLst>
      <p:ext uri="{BB962C8B-B14F-4D97-AF65-F5344CB8AC3E}">
        <p14:creationId xmlns:p14="http://schemas.microsoft.com/office/powerpoint/2010/main" val="1708575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2E8E5-7C1E-4B74-8C58-F305779715AE}"/>
              </a:ext>
            </a:extLst>
          </p:cNvPr>
          <p:cNvSpPr>
            <a:spLocks noGrp="1"/>
          </p:cNvSpPr>
          <p:nvPr>
            <p:ph type="title"/>
          </p:nvPr>
        </p:nvSpPr>
        <p:spPr/>
        <p:txBody>
          <a:bodyPr>
            <a:normAutofit/>
          </a:bodyPr>
          <a:lstStyle/>
          <a:p>
            <a:r>
              <a:rPr lang="en-US" dirty="0"/>
              <a:t>Bad Debt Ratio</a:t>
            </a:r>
          </a:p>
        </p:txBody>
      </p:sp>
      <p:sp>
        <p:nvSpPr>
          <p:cNvPr id="4" name="Slide Number Placeholder 3">
            <a:extLst>
              <a:ext uri="{FF2B5EF4-FFF2-40B4-BE49-F238E27FC236}">
                <a16:creationId xmlns:a16="http://schemas.microsoft.com/office/drawing/2014/main" id="{5A35E5DA-7517-4804-ADCC-5BE8AA1F0FE3}"/>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16</a:t>
            </a:fld>
            <a:endParaRPr lang="en-US" dirty="0"/>
          </a:p>
        </p:txBody>
      </p:sp>
      <p:sp>
        <p:nvSpPr>
          <p:cNvPr id="5" name="Content Placeholder 4">
            <a:extLst>
              <a:ext uri="{FF2B5EF4-FFF2-40B4-BE49-F238E27FC236}">
                <a16:creationId xmlns:a16="http://schemas.microsoft.com/office/drawing/2014/main" id="{7040C1B5-A12F-4C0C-8F71-C65635F44575}"/>
              </a:ext>
            </a:extLst>
          </p:cNvPr>
          <p:cNvSpPr>
            <a:spLocks noGrp="1"/>
          </p:cNvSpPr>
          <p:nvPr>
            <p:ph sz="quarter" idx="1"/>
          </p:nvPr>
        </p:nvSpPr>
        <p:spPr>
          <a:xfrm>
            <a:off x="355600" y="1666882"/>
            <a:ext cx="11719249" cy="5127171"/>
          </a:xfrm>
        </p:spPr>
        <p:txBody>
          <a:bodyPr>
            <a:normAutofit/>
          </a:bodyPr>
          <a:lstStyle/>
          <a:p>
            <a:r>
              <a:rPr lang="en-US" sz="1800" dirty="0"/>
              <a:t>Measures the dollars owed but uncollected (does not include </a:t>
            </a:r>
            <a:r>
              <a:rPr lang="en-US" sz="1800" dirty="0" err="1"/>
              <a:t>contractuals</a:t>
            </a:r>
            <a:r>
              <a:rPr lang="en-US" sz="1800" dirty="0"/>
              <a:t> or legitimate denials and other write-offs). Calculate for both payers and patients for a given timeframe. Bad debt ratios for insurance should ideally be 0% because the practice should be collecting all allowed amounts. </a:t>
            </a:r>
          </a:p>
          <a:p>
            <a:r>
              <a:rPr lang="en-US" sz="1800" dirty="0"/>
              <a:t>Patient bad debt should be &lt; 5%. Collect at check‐in all patient responsibilities past and present, and at check-out any other amounts owed due to </a:t>
            </a:r>
            <a:r>
              <a:rPr lang="en-US" sz="1800" dirty="0" err="1"/>
              <a:t>unforseen</a:t>
            </a:r>
            <a:r>
              <a:rPr lang="en-US" sz="1800" dirty="0"/>
              <a:t> treatments or services.                              </a:t>
            </a:r>
          </a:p>
          <a:p>
            <a:r>
              <a:rPr lang="en-US" sz="1800" dirty="0"/>
              <a:t>Analyze adjustments to reveal improper write-offs or to identify avoidable adjustments. </a:t>
            </a:r>
          </a:p>
          <a:p>
            <a:endParaRPr lang="en-US" sz="1800" dirty="0"/>
          </a:p>
          <a:p>
            <a:endParaRPr lang="en-US" sz="1800" dirty="0"/>
          </a:p>
          <a:p>
            <a:r>
              <a:rPr lang="en-US" sz="1800" dirty="0"/>
              <a:t>								</a:t>
            </a:r>
            <a:endParaRPr lang="en-US" sz="2400" dirty="0"/>
          </a:p>
          <a:p>
            <a:endParaRPr lang="en-US" sz="1800" dirty="0"/>
          </a:p>
          <a:p>
            <a:endParaRPr lang="en-US" sz="1800" dirty="0"/>
          </a:p>
          <a:p>
            <a:r>
              <a:rPr lang="en-US" sz="2400" dirty="0">
                <a:solidFill>
                  <a:srgbClr val="0070C0"/>
                </a:solidFill>
              </a:rPr>
              <a:t>Total A/R Owed: 100 					10/100 = 10% Bad Debt Rate</a:t>
            </a:r>
          </a:p>
          <a:p>
            <a:r>
              <a:rPr lang="en-US" sz="2400" dirty="0">
                <a:solidFill>
                  <a:srgbClr val="0070C0"/>
                </a:solidFill>
              </a:rPr>
              <a:t>Total Bad Debt: 10						</a:t>
            </a:r>
          </a:p>
          <a:p>
            <a:endParaRPr lang="en-US" sz="1800" dirty="0"/>
          </a:p>
        </p:txBody>
      </p:sp>
      <p:graphicFrame>
        <p:nvGraphicFramePr>
          <p:cNvPr id="12" name="Table 11">
            <a:extLst>
              <a:ext uri="{FF2B5EF4-FFF2-40B4-BE49-F238E27FC236}">
                <a16:creationId xmlns:a16="http://schemas.microsoft.com/office/drawing/2014/main" id="{984E9715-AD29-4A3D-8DA3-BCB55D9C77BA}"/>
              </a:ext>
            </a:extLst>
          </p:cNvPr>
          <p:cNvGraphicFramePr>
            <a:graphicFrameLocks noGrp="1"/>
          </p:cNvGraphicFramePr>
          <p:nvPr>
            <p:extLst>
              <p:ext uri="{D42A27DB-BD31-4B8C-83A1-F6EECF244321}">
                <p14:modId xmlns:p14="http://schemas.microsoft.com/office/powerpoint/2010/main" val="114363665"/>
              </p:ext>
            </p:extLst>
          </p:nvPr>
        </p:nvGraphicFramePr>
        <p:xfrm>
          <a:off x="3198974" y="4113021"/>
          <a:ext cx="6032500" cy="741045"/>
        </p:xfrm>
        <a:graphic>
          <a:graphicData uri="http://schemas.openxmlformats.org/drawingml/2006/table">
            <a:tbl>
              <a:tblPr>
                <a:tableStyleId>{5C22544A-7EE6-4342-B048-85BDC9FD1C3A}</a:tableStyleId>
              </a:tblPr>
              <a:tblGrid>
                <a:gridCol w="3835400">
                  <a:extLst>
                    <a:ext uri="{9D8B030D-6E8A-4147-A177-3AD203B41FA5}">
                      <a16:colId xmlns:a16="http://schemas.microsoft.com/office/drawing/2014/main" val="690390515"/>
                    </a:ext>
                  </a:extLst>
                </a:gridCol>
                <a:gridCol w="228600">
                  <a:extLst>
                    <a:ext uri="{9D8B030D-6E8A-4147-A177-3AD203B41FA5}">
                      <a16:colId xmlns:a16="http://schemas.microsoft.com/office/drawing/2014/main" val="2411378944"/>
                    </a:ext>
                  </a:extLst>
                </a:gridCol>
                <a:gridCol w="1968500">
                  <a:extLst>
                    <a:ext uri="{9D8B030D-6E8A-4147-A177-3AD203B41FA5}">
                      <a16:colId xmlns:a16="http://schemas.microsoft.com/office/drawing/2014/main" val="558552908"/>
                    </a:ext>
                  </a:extLst>
                </a:gridCol>
              </a:tblGrid>
              <a:tr h="0">
                <a:tc>
                  <a:txBody>
                    <a:bodyPr/>
                    <a:lstStyle/>
                    <a:p>
                      <a:pPr algn="ctr" fontAlgn="ctr"/>
                      <a:r>
                        <a:rPr lang="en-US" sz="2400" u="sng" strike="noStrike" dirty="0">
                          <a:solidFill>
                            <a:srgbClr val="0070C0"/>
                          </a:solidFill>
                          <a:effectLst/>
                        </a:rPr>
                        <a:t>Total Bad Debt</a:t>
                      </a:r>
                      <a:br>
                        <a:rPr lang="en-US" sz="2400" u="sng" strike="noStrike" dirty="0">
                          <a:solidFill>
                            <a:srgbClr val="0070C0"/>
                          </a:solidFill>
                          <a:effectLst/>
                        </a:rPr>
                      </a:br>
                      <a:r>
                        <a:rPr lang="en-US" sz="2400" u="none" strike="noStrike" dirty="0">
                          <a:solidFill>
                            <a:srgbClr val="0070C0"/>
                          </a:solidFill>
                          <a:effectLst/>
                        </a:rPr>
                        <a:t>Total A/R (after adjustments)</a:t>
                      </a:r>
                      <a:endParaRPr lang="en-US" sz="2400" b="0" i="0" u="sng" strike="noStrike" dirty="0">
                        <a:solidFill>
                          <a:srgbClr val="0070C0"/>
                        </a:solidFill>
                        <a:effectLst/>
                        <a:latin typeface="Calibri" panose="020F0502020204030204" pitchFamily="34" charset="0"/>
                      </a:endParaRPr>
                    </a:p>
                  </a:txBody>
                  <a:tcPr marL="9525" marR="9525" marT="9525" marB="0" anchor="ctr">
                    <a:noFill/>
                  </a:tcPr>
                </a:tc>
                <a:tc>
                  <a:txBody>
                    <a:bodyPr/>
                    <a:lstStyle/>
                    <a:p>
                      <a:pPr algn="ctr" fontAlgn="ctr"/>
                      <a:r>
                        <a:rPr lang="en-US" sz="2400" u="none" strike="noStrike" dirty="0">
                          <a:solidFill>
                            <a:srgbClr val="0070C0"/>
                          </a:solidFill>
                          <a:effectLst/>
                        </a:rPr>
                        <a:t>=</a:t>
                      </a:r>
                      <a:endParaRPr lang="en-US" sz="2400" b="0" i="0" u="none" strike="noStrike" dirty="0">
                        <a:solidFill>
                          <a:srgbClr val="0070C0"/>
                        </a:solidFill>
                        <a:effectLst/>
                        <a:latin typeface="Calibri" panose="020F0502020204030204" pitchFamily="34" charset="0"/>
                      </a:endParaRPr>
                    </a:p>
                  </a:txBody>
                  <a:tcPr marL="9525" marR="9525" marT="9525" marB="0" anchor="ctr">
                    <a:noFill/>
                  </a:tcPr>
                </a:tc>
                <a:tc>
                  <a:txBody>
                    <a:bodyPr/>
                    <a:lstStyle/>
                    <a:p>
                      <a:pPr algn="ctr" fontAlgn="ctr"/>
                      <a:r>
                        <a:rPr lang="en-US" sz="2400" u="none" strike="noStrike" dirty="0">
                          <a:solidFill>
                            <a:srgbClr val="0070C0"/>
                          </a:solidFill>
                          <a:effectLst/>
                        </a:rPr>
                        <a:t>Bad Debt Rate</a:t>
                      </a:r>
                      <a:endParaRPr lang="en-US" sz="2400" b="0" i="0" u="none" strike="noStrike" dirty="0">
                        <a:solidFill>
                          <a:srgbClr val="0070C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3900014668"/>
                  </a:ext>
                </a:extLst>
              </a:tr>
            </a:tbl>
          </a:graphicData>
        </a:graphic>
      </p:graphicFrame>
    </p:spTree>
    <p:extLst>
      <p:ext uri="{BB962C8B-B14F-4D97-AF65-F5344CB8AC3E}">
        <p14:creationId xmlns:p14="http://schemas.microsoft.com/office/powerpoint/2010/main" val="1755750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2E8E5-7C1E-4B74-8C58-F305779715AE}"/>
              </a:ext>
            </a:extLst>
          </p:cNvPr>
          <p:cNvSpPr>
            <a:spLocks noGrp="1"/>
          </p:cNvSpPr>
          <p:nvPr>
            <p:ph type="title"/>
          </p:nvPr>
        </p:nvSpPr>
        <p:spPr/>
        <p:txBody>
          <a:bodyPr>
            <a:normAutofit/>
          </a:bodyPr>
          <a:lstStyle/>
          <a:p>
            <a:r>
              <a:rPr lang="en-US" dirty="0"/>
              <a:t>Payer Mix Ratio</a:t>
            </a:r>
          </a:p>
        </p:txBody>
      </p:sp>
      <p:sp>
        <p:nvSpPr>
          <p:cNvPr id="4" name="Slide Number Placeholder 3">
            <a:extLst>
              <a:ext uri="{FF2B5EF4-FFF2-40B4-BE49-F238E27FC236}">
                <a16:creationId xmlns:a16="http://schemas.microsoft.com/office/drawing/2014/main" id="{5A35E5DA-7517-4804-ADCC-5BE8AA1F0FE3}"/>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17</a:t>
            </a:fld>
            <a:endParaRPr lang="en-US" dirty="0"/>
          </a:p>
        </p:txBody>
      </p:sp>
      <p:sp>
        <p:nvSpPr>
          <p:cNvPr id="5" name="Content Placeholder 4">
            <a:extLst>
              <a:ext uri="{FF2B5EF4-FFF2-40B4-BE49-F238E27FC236}">
                <a16:creationId xmlns:a16="http://schemas.microsoft.com/office/drawing/2014/main" id="{7040C1B5-A12F-4C0C-8F71-C65635F44575}"/>
              </a:ext>
            </a:extLst>
          </p:cNvPr>
          <p:cNvSpPr>
            <a:spLocks noGrp="1"/>
          </p:cNvSpPr>
          <p:nvPr>
            <p:ph sz="quarter" idx="1"/>
          </p:nvPr>
        </p:nvSpPr>
        <p:spPr>
          <a:xfrm>
            <a:off x="355600" y="1666882"/>
            <a:ext cx="11719249" cy="5127171"/>
          </a:xfrm>
        </p:spPr>
        <p:txBody>
          <a:bodyPr>
            <a:normAutofit/>
          </a:bodyPr>
          <a:lstStyle/>
          <a:p>
            <a:r>
              <a:rPr lang="en-US" sz="1800" dirty="0"/>
              <a:t>Measures the percentage each plan contributes to the practice's overall income. Even distribution across payers insulates the practice from the financial impact of losing a contract or changes in census from a payer. If patients from one contracted plan make up the majority of the patient mix but that plan compensates at a lower rate than other contracted plans, consider closing the panel for that payer. Also, if the practice cannot schedule all patients seeking an appointment, consider dropping lower-paying plans to make room on the schedule for higher paying plan patients.</a:t>
            </a:r>
          </a:p>
          <a:p>
            <a:endParaRPr lang="en-US" sz="1800" dirty="0"/>
          </a:p>
          <a:p>
            <a:endParaRPr lang="en-US" sz="1800" dirty="0"/>
          </a:p>
        </p:txBody>
      </p:sp>
      <p:graphicFrame>
        <p:nvGraphicFramePr>
          <p:cNvPr id="7" name="Table 6">
            <a:extLst>
              <a:ext uri="{FF2B5EF4-FFF2-40B4-BE49-F238E27FC236}">
                <a16:creationId xmlns:a16="http://schemas.microsoft.com/office/drawing/2014/main" id="{C3A3D80B-8FD7-4AF1-BFFA-A8A021BB9AFE}"/>
              </a:ext>
            </a:extLst>
          </p:cNvPr>
          <p:cNvGraphicFramePr>
            <a:graphicFrameLocks noGrp="1"/>
          </p:cNvGraphicFramePr>
          <p:nvPr>
            <p:extLst>
              <p:ext uri="{D42A27DB-BD31-4B8C-83A1-F6EECF244321}">
                <p14:modId xmlns:p14="http://schemas.microsoft.com/office/powerpoint/2010/main" val="465519121"/>
              </p:ext>
            </p:extLst>
          </p:nvPr>
        </p:nvGraphicFramePr>
        <p:xfrm>
          <a:off x="5998128" y="4040625"/>
          <a:ext cx="5749255" cy="1420607"/>
        </p:xfrm>
        <a:graphic>
          <a:graphicData uri="http://schemas.openxmlformats.org/drawingml/2006/table">
            <a:tbl>
              <a:tblPr>
                <a:tableStyleId>{5C22544A-7EE6-4342-B048-85BDC9FD1C3A}</a:tableStyleId>
              </a:tblPr>
              <a:tblGrid>
                <a:gridCol w="3565248">
                  <a:extLst>
                    <a:ext uri="{9D8B030D-6E8A-4147-A177-3AD203B41FA5}">
                      <a16:colId xmlns:a16="http://schemas.microsoft.com/office/drawing/2014/main" val="2359880558"/>
                    </a:ext>
                  </a:extLst>
                </a:gridCol>
                <a:gridCol w="212497">
                  <a:extLst>
                    <a:ext uri="{9D8B030D-6E8A-4147-A177-3AD203B41FA5}">
                      <a16:colId xmlns:a16="http://schemas.microsoft.com/office/drawing/2014/main" val="1212006125"/>
                    </a:ext>
                  </a:extLst>
                </a:gridCol>
                <a:gridCol w="1971510">
                  <a:extLst>
                    <a:ext uri="{9D8B030D-6E8A-4147-A177-3AD203B41FA5}">
                      <a16:colId xmlns:a16="http://schemas.microsoft.com/office/drawing/2014/main" val="874073919"/>
                    </a:ext>
                  </a:extLst>
                </a:gridCol>
              </a:tblGrid>
              <a:tr h="1420607">
                <a:tc>
                  <a:txBody>
                    <a:bodyPr/>
                    <a:lstStyle/>
                    <a:p>
                      <a:pPr algn="ctr" fontAlgn="ctr"/>
                      <a:r>
                        <a:rPr lang="en-US" sz="2400" u="sng" strike="noStrike" dirty="0">
                          <a:solidFill>
                            <a:srgbClr val="0070C0"/>
                          </a:solidFill>
                          <a:effectLst/>
                        </a:rPr>
                        <a:t>Payments by Payor</a:t>
                      </a:r>
                      <a:br>
                        <a:rPr lang="en-US" sz="2400" u="sng" strike="noStrike" dirty="0">
                          <a:solidFill>
                            <a:srgbClr val="0070C0"/>
                          </a:solidFill>
                          <a:effectLst/>
                        </a:rPr>
                      </a:br>
                      <a:r>
                        <a:rPr lang="en-US" sz="2400" u="sng" strike="noStrike" dirty="0">
                          <a:solidFill>
                            <a:srgbClr val="0070C0"/>
                          </a:solidFill>
                          <a:effectLst/>
                        </a:rPr>
                        <a:t>Total Payments of All Payers</a:t>
                      </a:r>
                      <a:endParaRPr lang="en-US" sz="2400" b="0" i="0" u="sng" strike="noStrike" dirty="0">
                        <a:solidFill>
                          <a:srgbClr val="0070C0"/>
                        </a:solidFill>
                        <a:effectLst/>
                        <a:latin typeface="Calibri" panose="020F0502020204030204" pitchFamily="34" charset="0"/>
                      </a:endParaRPr>
                    </a:p>
                  </a:txBody>
                  <a:tcPr marL="9525" marR="9525" marT="9525" marB="0" anchor="ctr">
                    <a:noFill/>
                  </a:tcPr>
                </a:tc>
                <a:tc>
                  <a:txBody>
                    <a:bodyPr/>
                    <a:lstStyle/>
                    <a:p>
                      <a:pPr algn="ctr" fontAlgn="ctr"/>
                      <a:r>
                        <a:rPr lang="en-US" sz="2400" u="none" strike="noStrike" dirty="0">
                          <a:solidFill>
                            <a:srgbClr val="0070C0"/>
                          </a:solidFill>
                          <a:effectLst/>
                        </a:rPr>
                        <a:t>=</a:t>
                      </a:r>
                      <a:endParaRPr lang="en-US" sz="2400" b="0" i="0" u="none" strike="noStrike" dirty="0">
                        <a:solidFill>
                          <a:srgbClr val="0070C0"/>
                        </a:solidFill>
                        <a:effectLst/>
                        <a:latin typeface="Calibri" panose="020F0502020204030204" pitchFamily="34" charset="0"/>
                      </a:endParaRPr>
                    </a:p>
                  </a:txBody>
                  <a:tcPr marL="9525" marR="9525" marT="9525" marB="0" anchor="ctr">
                    <a:noFill/>
                  </a:tcPr>
                </a:tc>
                <a:tc>
                  <a:txBody>
                    <a:bodyPr/>
                    <a:lstStyle/>
                    <a:p>
                      <a:pPr algn="ctr" fontAlgn="ctr"/>
                      <a:r>
                        <a:rPr lang="en-US" sz="2400" u="none" strike="noStrike" dirty="0">
                          <a:solidFill>
                            <a:srgbClr val="0070C0"/>
                          </a:solidFill>
                          <a:effectLst/>
                        </a:rPr>
                        <a:t>Payer Mix Ratio</a:t>
                      </a:r>
                      <a:endParaRPr lang="en-US" sz="2400" b="0" i="0" u="none" strike="noStrike" dirty="0">
                        <a:solidFill>
                          <a:srgbClr val="0070C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96997945"/>
                  </a:ext>
                </a:extLst>
              </a:tr>
            </a:tbl>
          </a:graphicData>
        </a:graphic>
      </p:graphicFrame>
      <p:pic>
        <p:nvPicPr>
          <p:cNvPr id="9" name="Picture 8">
            <a:extLst>
              <a:ext uri="{FF2B5EF4-FFF2-40B4-BE49-F238E27FC236}">
                <a16:creationId xmlns:a16="http://schemas.microsoft.com/office/drawing/2014/main" id="{8BBDA10E-FC2F-4C66-809A-A2D011CC916A}"/>
              </a:ext>
            </a:extLst>
          </p:cNvPr>
          <p:cNvPicPr>
            <a:picLocks noChangeAspect="1"/>
          </p:cNvPicPr>
          <p:nvPr/>
        </p:nvPicPr>
        <p:blipFill>
          <a:blip r:embed="rId2"/>
          <a:stretch>
            <a:fillRect/>
          </a:stretch>
        </p:blipFill>
        <p:spPr>
          <a:xfrm>
            <a:off x="444616" y="3290065"/>
            <a:ext cx="5387081" cy="2859065"/>
          </a:xfrm>
          <a:prstGeom prst="rect">
            <a:avLst/>
          </a:prstGeom>
        </p:spPr>
      </p:pic>
    </p:spTree>
    <p:extLst>
      <p:ext uri="{BB962C8B-B14F-4D97-AF65-F5344CB8AC3E}">
        <p14:creationId xmlns:p14="http://schemas.microsoft.com/office/powerpoint/2010/main" val="1756299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2E8E5-7C1E-4B74-8C58-F305779715AE}"/>
              </a:ext>
            </a:extLst>
          </p:cNvPr>
          <p:cNvSpPr>
            <a:spLocks noGrp="1"/>
          </p:cNvSpPr>
          <p:nvPr>
            <p:ph type="title"/>
          </p:nvPr>
        </p:nvSpPr>
        <p:spPr/>
        <p:txBody>
          <a:bodyPr>
            <a:normAutofit/>
          </a:bodyPr>
          <a:lstStyle/>
          <a:p>
            <a:r>
              <a:rPr lang="en-US" dirty="0"/>
              <a:t>Billing Lag and Charge Capture Days</a:t>
            </a:r>
          </a:p>
        </p:txBody>
      </p:sp>
      <p:sp>
        <p:nvSpPr>
          <p:cNvPr id="4" name="Slide Number Placeholder 3">
            <a:extLst>
              <a:ext uri="{FF2B5EF4-FFF2-40B4-BE49-F238E27FC236}">
                <a16:creationId xmlns:a16="http://schemas.microsoft.com/office/drawing/2014/main" id="{5A35E5DA-7517-4804-ADCC-5BE8AA1F0FE3}"/>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18</a:t>
            </a:fld>
            <a:endParaRPr lang="en-US" dirty="0"/>
          </a:p>
        </p:txBody>
      </p:sp>
      <p:sp>
        <p:nvSpPr>
          <p:cNvPr id="5" name="Content Placeholder 4">
            <a:extLst>
              <a:ext uri="{FF2B5EF4-FFF2-40B4-BE49-F238E27FC236}">
                <a16:creationId xmlns:a16="http://schemas.microsoft.com/office/drawing/2014/main" id="{7040C1B5-A12F-4C0C-8F71-C65635F44575}"/>
              </a:ext>
            </a:extLst>
          </p:cNvPr>
          <p:cNvSpPr>
            <a:spLocks noGrp="1"/>
          </p:cNvSpPr>
          <p:nvPr>
            <p:ph sz="quarter" idx="1"/>
          </p:nvPr>
        </p:nvSpPr>
        <p:spPr>
          <a:xfrm>
            <a:off x="355600" y="1666882"/>
            <a:ext cx="11719249" cy="5127171"/>
          </a:xfrm>
        </p:spPr>
        <p:txBody>
          <a:bodyPr>
            <a:normAutofit/>
          </a:bodyPr>
          <a:lstStyle/>
          <a:p>
            <a:r>
              <a:rPr lang="en-US" sz="2000" b="1" u="sng" dirty="0"/>
              <a:t>Billing Lag Days</a:t>
            </a:r>
            <a:r>
              <a:rPr lang="en-US" sz="2000" b="1" dirty="0"/>
              <a:t> </a:t>
            </a:r>
            <a:r>
              <a:rPr lang="en-US" sz="2000" dirty="0"/>
              <a:t>- The number of days from the date of service it takes to file a claim. Run reports to determine the average  number of days from the date of service to claim submission for a given period of time (monthly, quarterly, etc.). Average days to file a claim should be &lt; 7 days. A few days lag has a powerful impact on cash flow. File claims daily when possible to ensure prompt reimbursement. </a:t>
            </a:r>
          </a:p>
          <a:p>
            <a:r>
              <a:rPr lang="en-US" sz="2000" b="1" u="sng" dirty="0"/>
              <a:t>Charge Capture Days</a:t>
            </a:r>
            <a:r>
              <a:rPr lang="en-US" sz="2000" b="1" dirty="0"/>
              <a:t> </a:t>
            </a:r>
            <a:r>
              <a:rPr lang="en-US" sz="2000" dirty="0"/>
              <a:t>- The number of days between the date of service to posting of the charges.  Run reports to determine the average  number of days from date of service to posting date for a given period of time (monthly, quarterly, etc.). Average days to post charges should be 1-2 days. Charges posted late delays claims filing and adversely affects cash flow. </a:t>
            </a:r>
          </a:p>
          <a:p>
            <a:r>
              <a:rPr lang="en-US" sz="2000" dirty="0"/>
              <a:t>Possible causes: </a:t>
            </a:r>
          </a:p>
          <a:p>
            <a:pPr marL="925830" lvl="1" indent="-285750">
              <a:buFont typeface="Arial" panose="020B0604020202020204" pitchFamily="34" charset="0"/>
              <a:buChar char="•"/>
            </a:pPr>
            <a:r>
              <a:rPr lang="en-US" sz="2000" dirty="0"/>
              <a:t>Physicians not completing charts on time </a:t>
            </a:r>
          </a:p>
          <a:p>
            <a:pPr marL="925830" lvl="1" indent="-285750">
              <a:buFont typeface="Arial" panose="020B0604020202020204" pitchFamily="34" charset="0"/>
              <a:buChar char="•"/>
            </a:pPr>
            <a:r>
              <a:rPr lang="en-US" sz="2000" dirty="0"/>
              <a:t>Charges not posted timely</a:t>
            </a:r>
          </a:p>
          <a:p>
            <a:pPr marL="925830" lvl="1" indent="-285750">
              <a:buFont typeface="Arial" panose="020B0604020202020204" pitchFamily="34" charset="0"/>
              <a:buChar char="•"/>
            </a:pPr>
            <a:r>
              <a:rPr lang="en-US" sz="2000" dirty="0"/>
              <a:t>Claims not filed timely</a:t>
            </a:r>
          </a:p>
          <a:p>
            <a:pPr marL="925830" lvl="1" indent="-285750">
              <a:buFont typeface="Arial" panose="020B0604020202020204" pitchFamily="34" charset="0"/>
              <a:buChar char="•"/>
            </a:pPr>
            <a:r>
              <a:rPr lang="en-US" sz="2000" dirty="0"/>
              <a:t>Inadequate staffing</a:t>
            </a:r>
          </a:p>
        </p:txBody>
      </p:sp>
    </p:spTree>
    <p:extLst>
      <p:ext uri="{BB962C8B-B14F-4D97-AF65-F5344CB8AC3E}">
        <p14:creationId xmlns:p14="http://schemas.microsoft.com/office/powerpoint/2010/main" val="3204240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1955A-E0F8-4E4C-9F2F-646F837AC131}"/>
              </a:ext>
            </a:extLst>
          </p:cNvPr>
          <p:cNvSpPr>
            <a:spLocks noGrp="1"/>
          </p:cNvSpPr>
          <p:nvPr>
            <p:ph type="title"/>
          </p:nvPr>
        </p:nvSpPr>
        <p:spPr/>
        <p:txBody>
          <a:bodyPr/>
          <a:lstStyle/>
          <a:p>
            <a:r>
              <a:rPr lang="en-US" b="1" dirty="0">
                <a:solidFill>
                  <a:srgbClr val="0070C0"/>
                </a:solidFill>
                <a:hlinkClick r:id="rId2">
                  <a:extLst>
                    <a:ext uri="{A12FA001-AC4F-418D-AE19-62706E023703}">
                      <ahyp:hlinkClr xmlns:ahyp="http://schemas.microsoft.com/office/drawing/2018/hyperlinkcolor" val="tx"/>
                    </a:ext>
                  </a:extLst>
                </a:hlinkClick>
              </a:rPr>
              <a:t>HCMS Payment Advocacy Program</a:t>
            </a:r>
            <a:endParaRPr lang="en-US" b="1" dirty="0">
              <a:solidFill>
                <a:srgbClr val="0070C0"/>
              </a:solidFill>
            </a:endParaRPr>
          </a:p>
        </p:txBody>
      </p:sp>
      <p:sp>
        <p:nvSpPr>
          <p:cNvPr id="4" name="Slide Number Placeholder 3">
            <a:extLst>
              <a:ext uri="{FF2B5EF4-FFF2-40B4-BE49-F238E27FC236}">
                <a16:creationId xmlns:a16="http://schemas.microsoft.com/office/drawing/2014/main" id="{34B815E4-216F-4B8C-A7EF-984147DC1437}"/>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19</a:t>
            </a:fld>
            <a:endParaRPr lang="en-US" dirty="0"/>
          </a:p>
        </p:txBody>
      </p:sp>
      <p:sp>
        <p:nvSpPr>
          <p:cNvPr id="5" name="Content Placeholder 4">
            <a:extLst>
              <a:ext uri="{FF2B5EF4-FFF2-40B4-BE49-F238E27FC236}">
                <a16:creationId xmlns:a16="http://schemas.microsoft.com/office/drawing/2014/main" id="{46052AB3-13E7-45A1-B951-844A14D45EF8}"/>
              </a:ext>
            </a:extLst>
          </p:cNvPr>
          <p:cNvSpPr>
            <a:spLocks noGrp="1"/>
          </p:cNvSpPr>
          <p:nvPr>
            <p:ph sz="quarter" idx="1"/>
          </p:nvPr>
        </p:nvSpPr>
        <p:spPr/>
        <p:txBody>
          <a:bodyPr/>
          <a:lstStyle/>
          <a:p>
            <a:r>
              <a:rPr lang="en-US" dirty="0"/>
              <a:t>HCMS has been providing payment assistance and working to resolve payer-related issues for many years. Since the inception of the Payment Advocacy Program in 2000, HCMS has collected more than $31,000,000 in improperly paid claims, free of charge, for our physician members.</a:t>
            </a:r>
          </a:p>
          <a:p>
            <a:br>
              <a:rPr lang="en-US" dirty="0"/>
            </a:br>
            <a:endParaRPr lang="en-US" dirty="0"/>
          </a:p>
        </p:txBody>
      </p:sp>
      <p:pic>
        <p:nvPicPr>
          <p:cNvPr id="6" name="Picture 5">
            <a:extLst>
              <a:ext uri="{FF2B5EF4-FFF2-40B4-BE49-F238E27FC236}">
                <a16:creationId xmlns:a16="http://schemas.microsoft.com/office/drawing/2014/main" id="{2549512E-727C-4E74-9AB9-4E81BD261FBE}"/>
              </a:ext>
            </a:extLst>
          </p:cNvPr>
          <p:cNvPicPr>
            <a:picLocks noChangeAspect="1"/>
          </p:cNvPicPr>
          <p:nvPr/>
        </p:nvPicPr>
        <p:blipFill>
          <a:blip r:embed="rId3"/>
          <a:stretch>
            <a:fillRect/>
          </a:stretch>
        </p:blipFill>
        <p:spPr>
          <a:xfrm>
            <a:off x="2332140" y="3613011"/>
            <a:ext cx="6828638" cy="2625035"/>
          </a:xfrm>
          <a:prstGeom prst="rect">
            <a:avLst/>
          </a:prstGeom>
        </p:spPr>
      </p:pic>
    </p:spTree>
    <p:extLst>
      <p:ext uri="{BB962C8B-B14F-4D97-AF65-F5344CB8AC3E}">
        <p14:creationId xmlns:p14="http://schemas.microsoft.com/office/powerpoint/2010/main" val="1289790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0C2FB-3EE2-45FF-9CE1-15B72A6401E4}"/>
              </a:ext>
            </a:extLst>
          </p:cNvPr>
          <p:cNvSpPr>
            <a:spLocks noGrp="1"/>
          </p:cNvSpPr>
          <p:nvPr>
            <p:ph type="title"/>
          </p:nvPr>
        </p:nvSpPr>
        <p:spPr/>
        <p:txBody>
          <a:bodyPr/>
          <a:lstStyle/>
          <a:p>
            <a:r>
              <a:rPr lang="en-US" dirty="0"/>
              <a:t>Disclosure</a:t>
            </a:r>
          </a:p>
        </p:txBody>
      </p:sp>
      <p:sp>
        <p:nvSpPr>
          <p:cNvPr id="3" name="Footer Placeholder 2">
            <a:extLst>
              <a:ext uri="{FF2B5EF4-FFF2-40B4-BE49-F238E27FC236}">
                <a16:creationId xmlns:a16="http://schemas.microsoft.com/office/drawing/2014/main" id="{9CE8C9E2-FFAA-4257-AB01-602113315359}"/>
              </a:ext>
            </a:extLst>
          </p:cNvPr>
          <p:cNvSpPr>
            <a:spLocks noGrp="1"/>
          </p:cNvSpPr>
          <p:nvPr>
            <p:ph type="ftr" sz="quarter" idx="11"/>
          </p:nvPr>
        </p:nvSpPr>
        <p:spPr/>
        <p:txBody>
          <a:bodyPr/>
          <a:lstStyle/>
          <a:p>
            <a:endParaRPr lang="en-US" dirty="0">
              <a:solidFill>
                <a:srgbClr val="FFFFFF"/>
              </a:solidFill>
            </a:endParaRPr>
          </a:p>
        </p:txBody>
      </p:sp>
      <p:sp>
        <p:nvSpPr>
          <p:cNvPr id="4" name="Slide Number Placeholder 3">
            <a:extLst>
              <a:ext uri="{FF2B5EF4-FFF2-40B4-BE49-F238E27FC236}">
                <a16:creationId xmlns:a16="http://schemas.microsoft.com/office/drawing/2014/main" id="{978C1CC8-0830-4B74-8DD5-1C8B14FCCD5F}"/>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2</a:t>
            </a:fld>
            <a:endParaRPr lang="en-US" dirty="0"/>
          </a:p>
        </p:txBody>
      </p:sp>
      <p:sp>
        <p:nvSpPr>
          <p:cNvPr id="5" name="Content Placeholder 4">
            <a:extLst>
              <a:ext uri="{FF2B5EF4-FFF2-40B4-BE49-F238E27FC236}">
                <a16:creationId xmlns:a16="http://schemas.microsoft.com/office/drawing/2014/main" id="{E5E8B8D0-6D52-47E5-9CA8-F39264D066DA}"/>
              </a:ext>
            </a:extLst>
          </p:cNvPr>
          <p:cNvSpPr>
            <a:spLocks noGrp="1"/>
          </p:cNvSpPr>
          <p:nvPr>
            <p:ph sz="quarter" idx="1"/>
          </p:nvPr>
        </p:nvSpPr>
        <p:spPr/>
        <p:txBody>
          <a:bodyPr/>
          <a:lstStyle/>
          <a:p>
            <a:pPr lvl="0">
              <a:buClr>
                <a:srgbClr val="638BAD"/>
              </a:buClr>
            </a:pPr>
            <a:endParaRPr lang="en-US" altLang="en-US" sz="3000" dirty="0">
              <a:solidFill>
                <a:srgbClr val="000000"/>
              </a:solidFill>
              <a:latin typeface="Times New Roman" panose="02020603050405020304" pitchFamily="18" charset="0"/>
              <a:cs typeface="Times New Roman" panose="02020603050405020304" pitchFamily="18" charset="0"/>
            </a:endParaRPr>
          </a:p>
          <a:p>
            <a:pPr lvl="0">
              <a:buClr>
                <a:srgbClr val="638BAD"/>
              </a:buClr>
            </a:pPr>
            <a:r>
              <a:rPr lang="en-US" sz="3600" b="1" i="0" dirty="0">
                <a:solidFill>
                  <a:srgbClr val="1E1E1E"/>
                </a:solidFill>
                <a:effectLst/>
                <a:latin typeface="+mj-lt"/>
              </a:rPr>
              <a:t>Please note the content provided herein is informational only, and should NOT, in any way, be considered legal, professional, business, practice, or other advice. Consult your own practice adviser or attorney before taking any action or inaction based on this information.</a:t>
            </a:r>
            <a:endParaRPr lang="en-US" sz="3600" dirty="0">
              <a:latin typeface="+mj-lt"/>
            </a:endParaRPr>
          </a:p>
        </p:txBody>
      </p:sp>
    </p:spTree>
    <p:extLst>
      <p:ext uri="{BB962C8B-B14F-4D97-AF65-F5344CB8AC3E}">
        <p14:creationId xmlns:p14="http://schemas.microsoft.com/office/powerpoint/2010/main" val="3094961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5FDAD-98CB-48BE-A3D2-7D1B5738B357}"/>
              </a:ext>
            </a:extLst>
          </p:cNvPr>
          <p:cNvSpPr>
            <a:spLocks noGrp="1"/>
          </p:cNvSpPr>
          <p:nvPr>
            <p:ph type="title"/>
          </p:nvPr>
        </p:nvSpPr>
        <p:spPr/>
        <p:txBody>
          <a:bodyPr/>
          <a:lstStyle/>
          <a:p>
            <a:r>
              <a:rPr lang="en-US" b="1" dirty="0">
                <a:solidFill>
                  <a:srgbClr val="0070C0"/>
                </a:solidFill>
                <a:hlinkClick r:id="rId2">
                  <a:extLst>
                    <a:ext uri="{A12FA001-AC4F-418D-AE19-62706E023703}">
                      <ahyp:hlinkClr xmlns:ahyp="http://schemas.microsoft.com/office/drawing/2018/hyperlinkcolor" val="tx"/>
                    </a:ext>
                  </a:extLst>
                </a:hlinkClick>
              </a:rPr>
              <a:t>TMA Free Educational Resources</a:t>
            </a:r>
            <a:endParaRPr lang="en-US" b="1" dirty="0">
              <a:solidFill>
                <a:srgbClr val="0070C0"/>
              </a:solidFill>
            </a:endParaRPr>
          </a:p>
        </p:txBody>
      </p:sp>
      <p:sp>
        <p:nvSpPr>
          <p:cNvPr id="4" name="Slide Number Placeholder 3">
            <a:extLst>
              <a:ext uri="{FF2B5EF4-FFF2-40B4-BE49-F238E27FC236}">
                <a16:creationId xmlns:a16="http://schemas.microsoft.com/office/drawing/2014/main" id="{8A1AA0BD-82FC-47CD-8E5B-A4B7104DC7F5}"/>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20</a:t>
            </a:fld>
            <a:endParaRPr lang="en-US" dirty="0"/>
          </a:p>
        </p:txBody>
      </p:sp>
      <p:sp>
        <p:nvSpPr>
          <p:cNvPr id="5" name="Content Placeholder 4">
            <a:extLst>
              <a:ext uri="{FF2B5EF4-FFF2-40B4-BE49-F238E27FC236}">
                <a16:creationId xmlns:a16="http://schemas.microsoft.com/office/drawing/2014/main" id="{3AE81012-4C40-4A2F-AB47-1A655B723ACE}"/>
              </a:ext>
            </a:extLst>
          </p:cNvPr>
          <p:cNvSpPr>
            <a:spLocks noGrp="1"/>
          </p:cNvSpPr>
          <p:nvPr>
            <p:ph sz="quarter" idx="1"/>
          </p:nvPr>
        </p:nvSpPr>
        <p:spPr>
          <a:xfrm>
            <a:off x="816864" y="1600199"/>
            <a:ext cx="10871200" cy="5144549"/>
          </a:xfrm>
        </p:spPr>
        <p:txBody>
          <a:bodyPr/>
          <a:lstStyle/>
          <a:p>
            <a:r>
              <a:rPr lang="en-US" dirty="0"/>
              <a:t>As part of your TMA membership, hundreds of CME, ethics hours, and other educational resources are now available at no cost, compliments of TMA Insurance Trust.</a:t>
            </a:r>
          </a:p>
        </p:txBody>
      </p:sp>
      <p:pic>
        <p:nvPicPr>
          <p:cNvPr id="6" name="Picture 5">
            <a:extLst>
              <a:ext uri="{FF2B5EF4-FFF2-40B4-BE49-F238E27FC236}">
                <a16:creationId xmlns:a16="http://schemas.microsoft.com/office/drawing/2014/main" id="{B09848D6-3A69-4E78-84F0-DB42BF89FA7F}"/>
              </a:ext>
            </a:extLst>
          </p:cNvPr>
          <p:cNvPicPr>
            <a:picLocks noChangeAspect="1"/>
          </p:cNvPicPr>
          <p:nvPr/>
        </p:nvPicPr>
        <p:blipFill>
          <a:blip r:embed="rId3"/>
          <a:stretch>
            <a:fillRect/>
          </a:stretch>
        </p:blipFill>
        <p:spPr>
          <a:xfrm>
            <a:off x="4169647" y="2943994"/>
            <a:ext cx="7325747" cy="3886742"/>
          </a:xfrm>
          <a:prstGeom prst="rect">
            <a:avLst/>
          </a:prstGeom>
        </p:spPr>
      </p:pic>
    </p:spTree>
    <p:extLst>
      <p:ext uri="{BB962C8B-B14F-4D97-AF65-F5344CB8AC3E}">
        <p14:creationId xmlns:p14="http://schemas.microsoft.com/office/powerpoint/2010/main" val="890231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809F-251F-4F62-B715-2B22BFC47F1D}"/>
              </a:ext>
            </a:extLst>
          </p:cNvPr>
          <p:cNvSpPr>
            <a:spLocks noGrp="1"/>
          </p:cNvSpPr>
          <p:nvPr>
            <p:ph type="title"/>
          </p:nvPr>
        </p:nvSpPr>
        <p:spPr/>
        <p:txBody>
          <a:bodyPr/>
          <a:lstStyle/>
          <a:p>
            <a:r>
              <a:rPr lang="en-US" b="1" dirty="0"/>
              <a:t>Contacts</a:t>
            </a:r>
          </a:p>
        </p:txBody>
      </p:sp>
      <p:sp>
        <p:nvSpPr>
          <p:cNvPr id="4" name="Slide Number Placeholder 3">
            <a:extLst>
              <a:ext uri="{FF2B5EF4-FFF2-40B4-BE49-F238E27FC236}">
                <a16:creationId xmlns:a16="http://schemas.microsoft.com/office/drawing/2014/main" id="{62170C55-FA85-4716-A235-85BE52D196D7}"/>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21</a:t>
            </a:fld>
            <a:endParaRPr lang="en-US" dirty="0"/>
          </a:p>
        </p:txBody>
      </p:sp>
      <p:sp>
        <p:nvSpPr>
          <p:cNvPr id="5" name="Content Placeholder 4">
            <a:extLst>
              <a:ext uri="{FF2B5EF4-FFF2-40B4-BE49-F238E27FC236}">
                <a16:creationId xmlns:a16="http://schemas.microsoft.com/office/drawing/2014/main" id="{BA1F2B0D-9B29-4F7A-92C3-C787BAD22147}"/>
              </a:ext>
            </a:extLst>
          </p:cNvPr>
          <p:cNvSpPr>
            <a:spLocks noGrp="1"/>
          </p:cNvSpPr>
          <p:nvPr>
            <p:ph sz="quarter" idx="1"/>
          </p:nvPr>
        </p:nvSpPr>
        <p:spPr>
          <a:xfrm>
            <a:off x="430306" y="1600200"/>
            <a:ext cx="11257758" cy="5029200"/>
          </a:xfrm>
        </p:spPr>
        <p:txBody>
          <a:bodyPr>
            <a:normAutofit/>
          </a:bodyPr>
          <a:lstStyle/>
          <a:p>
            <a:endParaRPr lang="en-US" b="1" u="sng" dirty="0"/>
          </a:p>
          <a:p>
            <a:r>
              <a:rPr lang="en-US" b="1" u="sng" dirty="0"/>
              <a:t>Rachel Zetino</a:t>
            </a:r>
            <a:r>
              <a:rPr lang="en-US" b="1" dirty="0"/>
              <a:t>, </a:t>
            </a:r>
            <a:r>
              <a:rPr lang="en-US" dirty="0"/>
              <a:t>MBA, MSHA, VP-Business of Medicine and Operations</a:t>
            </a:r>
          </a:p>
          <a:p>
            <a:r>
              <a:rPr lang="en-US" i="1" dirty="0"/>
              <a:t>rachel_zetino@hcms.org</a:t>
            </a:r>
          </a:p>
          <a:p>
            <a:endParaRPr lang="en-US" b="1" u="sng" dirty="0"/>
          </a:p>
          <a:p>
            <a:endParaRPr lang="en-US" b="1" u="sng" dirty="0"/>
          </a:p>
          <a:p>
            <a:r>
              <a:rPr lang="en-US" b="1" u="sng" dirty="0"/>
              <a:t>April Bellard</a:t>
            </a:r>
            <a:r>
              <a:rPr lang="en-US" dirty="0"/>
              <a:t>, MHA, Director Payment Advocacy &amp; Practice Management </a:t>
            </a:r>
          </a:p>
          <a:p>
            <a:r>
              <a:rPr lang="en-US" i="1" dirty="0"/>
              <a:t>april_bellard@hcms.org</a:t>
            </a:r>
          </a:p>
          <a:p>
            <a:endParaRPr lang="en-US" b="1" u="sng" dirty="0"/>
          </a:p>
          <a:p>
            <a:endParaRPr lang="en-US" dirty="0"/>
          </a:p>
        </p:txBody>
      </p:sp>
    </p:spTree>
    <p:extLst>
      <p:ext uri="{BB962C8B-B14F-4D97-AF65-F5344CB8AC3E}">
        <p14:creationId xmlns:p14="http://schemas.microsoft.com/office/powerpoint/2010/main" val="1574303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BCC04-4E5D-4394-81A4-572AC9A2C8A3}"/>
              </a:ext>
            </a:extLst>
          </p:cNvPr>
          <p:cNvSpPr>
            <a:spLocks noGrp="1"/>
          </p:cNvSpPr>
          <p:nvPr>
            <p:ph type="title"/>
          </p:nvPr>
        </p:nvSpPr>
        <p:spPr/>
        <p:txBody>
          <a:bodyPr/>
          <a:lstStyle/>
          <a:p>
            <a:r>
              <a:rPr lang="en-US" dirty="0">
                <a:solidFill>
                  <a:schemeClr val="tx1"/>
                </a:solidFill>
                <a:latin typeface="+mn-lt"/>
              </a:rPr>
              <a:t>Best Practices</a:t>
            </a:r>
          </a:p>
        </p:txBody>
      </p:sp>
      <p:sp>
        <p:nvSpPr>
          <p:cNvPr id="4" name="Slide Number Placeholder 3">
            <a:extLst>
              <a:ext uri="{FF2B5EF4-FFF2-40B4-BE49-F238E27FC236}">
                <a16:creationId xmlns:a16="http://schemas.microsoft.com/office/drawing/2014/main" id="{61403A4C-9667-4D72-BC55-CA84FE0259E1}"/>
              </a:ext>
            </a:extLst>
          </p:cNvPr>
          <p:cNvSpPr>
            <a:spLocks noGrp="1"/>
          </p:cNvSpPr>
          <p:nvPr>
            <p:ph type="sldNum" sz="quarter" idx="12"/>
          </p:nvPr>
        </p:nvSpPr>
        <p:spPr/>
        <p:txBody>
          <a:bodyPr>
            <a:normAutofit fontScale="85000" lnSpcReduction="20000"/>
          </a:bodyPr>
          <a:lstStyle/>
          <a:p>
            <a:fld id="{D48C95FA-06A0-4D5B-B5F3-645497A338F6}" type="slidenum">
              <a:rPr lang="en-US">
                <a:latin typeface="Calibri" panose="020F0502020204030204"/>
              </a:rPr>
              <a:pPr/>
              <a:t>3</a:t>
            </a:fld>
            <a:endParaRPr lang="en-US" dirty="0">
              <a:latin typeface="Calibri" panose="020F0502020204030204"/>
            </a:endParaRPr>
          </a:p>
        </p:txBody>
      </p:sp>
      <p:sp>
        <p:nvSpPr>
          <p:cNvPr id="5" name="Content Placeholder 4">
            <a:extLst>
              <a:ext uri="{FF2B5EF4-FFF2-40B4-BE49-F238E27FC236}">
                <a16:creationId xmlns:a16="http://schemas.microsoft.com/office/drawing/2014/main" id="{E9A3DC1E-B412-477F-9C59-7539BB042F3A}"/>
              </a:ext>
            </a:extLst>
          </p:cNvPr>
          <p:cNvSpPr>
            <a:spLocks noGrp="1"/>
          </p:cNvSpPr>
          <p:nvPr>
            <p:ph sz="quarter" idx="1"/>
          </p:nvPr>
        </p:nvSpPr>
        <p:spPr>
          <a:xfrm>
            <a:off x="279633" y="1600200"/>
            <a:ext cx="11792126" cy="4495800"/>
          </a:xfrm>
        </p:spPr>
        <p:txBody>
          <a:bodyPr>
            <a:normAutofit fontScale="92500" lnSpcReduction="10000"/>
          </a:bodyPr>
          <a:lstStyle/>
          <a:p>
            <a:r>
              <a:rPr lang="en-US" dirty="0"/>
              <a:t>Best practices promote efficiencies </a:t>
            </a:r>
          </a:p>
          <a:p>
            <a:r>
              <a:rPr lang="en-US" dirty="0"/>
              <a:t>without sacrificing quality or outcomes. </a:t>
            </a:r>
          </a:p>
          <a:p>
            <a:r>
              <a:rPr lang="en-US" dirty="0"/>
              <a:t>It is a technique or methodology that, </a:t>
            </a:r>
          </a:p>
          <a:p>
            <a:r>
              <a:rPr lang="en-US" dirty="0"/>
              <a:t>through experience and research, has </a:t>
            </a:r>
          </a:p>
          <a:p>
            <a:r>
              <a:rPr lang="en-US" dirty="0"/>
              <a:t>proven to reliably lead to a desired result. </a:t>
            </a:r>
          </a:p>
          <a:p>
            <a:endParaRPr lang="en-US" sz="800" dirty="0"/>
          </a:p>
          <a:p>
            <a:r>
              <a:rPr lang="en-US" dirty="0"/>
              <a:t>The three main barriers to adoption of a best practice are: </a:t>
            </a:r>
          </a:p>
          <a:p>
            <a:pPr marL="1097280" lvl="1" indent="-457200">
              <a:buFont typeface="Wingdings" panose="05000000000000000000" pitchFamily="2" charset="2"/>
              <a:buChar char="q"/>
            </a:pPr>
            <a:r>
              <a:rPr lang="en-US" dirty="0"/>
              <a:t>a lack of knowledge about current best practices</a:t>
            </a:r>
          </a:p>
          <a:p>
            <a:pPr marL="1097280" lvl="1" indent="-457200">
              <a:buFont typeface="Wingdings" panose="05000000000000000000" pitchFamily="2" charset="2"/>
              <a:buChar char="q"/>
            </a:pPr>
            <a:r>
              <a:rPr lang="en-US" dirty="0"/>
              <a:t>a lack of motivation to make changes involved in their adoption</a:t>
            </a:r>
          </a:p>
          <a:p>
            <a:pPr marL="1097280" lvl="1" indent="-457200">
              <a:buFont typeface="Wingdings" panose="05000000000000000000" pitchFamily="2" charset="2"/>
              <a:buChar char="q"/>
            </a:pPr>
            <a:r>
              <a:rPr lang="en-US" dirty="0"/>
              <a:t>a lack of knowledge and skills required to do so</a:t>
            </a:r>
          </a:p>
        </p:txBody>
      </p:sp>
      <p:pic>
        <p:nvPicPr>
          <p:cNvPr id="3" name="Picture 2">
            <a:extLst>
              <a:ext uri="{FF2B5EF4-FFF2-40B4-BE49-F238E27FC236}">
                <a16:creationId xmlns:a16="http://schemas.microsoft.com/office/drawing/2014/main" id="{29D72AAB-ED04-41B0-921C-26D02805F2BF}"/>
              </a:ext>
            </a:extLst>
          </p:cNvPr>
          <p:cNvPicPr>
            <a:picLocks noChangeAspect="1"/>
          </p:cNvPicPr>
          <p:nvPr/>
        </p:nvPicPr>
        <p:blipFill>
          <a:blip r:embed="rId3"/>
          <a:stretch>
            <a:fillRect/>
          </a:stretch>
        </p:blipFill>
        <p:spPr>
          <a:xfrm>
            <a:off x="6881994" y="1600200"/>
            <a:ext cx="5030374" cy="2105137"/>
          </a:xfrm>
          <a:prstGeom prst="rect">
            <a:avLst/>
          </a:prstGeom>
        </p:spPr>
      </p:pic>
    </p:spTree>
    <p:extLst>
      <p:ext uri="{BB962C8B-B14F-4D97-AF65-F5344CB8AC3E}">
        <p14:creationId xmlns:p14="http://schemas.microsoft.com/office/powerpoint/2010/main" val="3681317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4C057-306D-483C-9A75-31452582135B}"/>
              </a:ext>
            </a:extLst>
          </p:cNvPr>
          <p:cNvSpPr>
            <a:spLocks noGrp="1"/>
          </p:cNvSpPr>
          <p:nvPr>
            <p:ph type="title"/>
          </p:nvPr>
        </p:nvSpPr>
        <p:spPr/>
        <p:txBody>
          <a:bodyPr/>
          <a:lstStyle/>
          <a:p>
            <a:r>
              <a:rPr lang="en-US" dirty="0">
                <a:solidFill>
                  <a:srgbClr val="0070C0"/>
                </a:solidFill>
                <a:hlinkClick r:id="rId3">
                  <a:extLst>
                    <a:ext uri="{A12FA001-AC4F-418D-AE19-62706E023703}">
                      <ahyp:hlinkClr xmlns:ahyp="http://schemas.microsoft.com/office/drawing/2018/hyperlinkcolor" val="tx"/>
                    </a:ext>
                  </a:extLst>
                </a:hlinkClick>
              </a:rPr>
              <a:t>Tools and Resources</a:t>
            </a:r>
            <a:endParaRPr lang="en-US" dirty="0">
              <a:solidFill>
                <a:srgbClr val="0070C0"/>
              </a:solidFill>
            </a:endParaRPr>
          </a:p>
        </p:txBody>
      </p:sp>
      <p:sp>
        <p:nvSpPr>
          <p:cNvPr id="4" name="Slide Number Placeholder 3">
            <a:extLst>
              <a:ext uri="{FF2B5EF4-FFF2-40B4-BE49-F238E27FC236}">
                <a16:creationId xmlns:a16="http://schemas.microsoft.com/office/drawing/2014/main" id="{C5E603A8-AB40-4861-AD78-5A3D4CE87E0E}"/>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4</a:t>
            </a:fld>
            <a:endParaRPr lang="en-US" dirty="0"/>
          </a:p>
        </p:txBody>
      </p:sp>
      <p:sp>
        <p:nvSpPr>
          <p:cNvPr id="5" name="Content Placeholder 4">
            <a:extLst>
              <a:ext uri="{FF2B5EF4-FFF2-40B4-BE49-F238E27FC236}">
                <a16:creationId xmlns:a16="http://schemas.microsoft.com/office/drawing/2014/main" id="{07509596-56EC-4570-BC12-E40382ED1D4A}"/>
              </a:ext>
            </a:extLst>
          </p:cNvPr>
          <p:cNvSpPr>
            <a:spLocks noGrp="1"/>
          </p:cNvSpPr>
          <p:nvPr>
            <p:ph sz="quarter" idx="1"/>
          </p:nvPr>
        </p:nvSpPr>
        <p:spPr>
          <a:xfrm>
            <a:off x="816864" y="1600199"/>
            <a:ext cx="10871200" cy="5127771"/>
          </a:xfrm>
        </p:spPr>
        <p:txBody>
          <a:bodyPr>
            <a:normAutofit/>
          </a:bodyPr>
          <a:lstStyle/>
          <a:p>
            <a:pPr marL="457200" indent="-457200">
              <a:buFont typeface="Wingdings" panose="05000000000000000000" pitchFamily="2" charset="2"/>
              <a:buChar char="q"/>
            </a:pPr>
            <a:endParaRPr lang="en-US" dirty="0"/>
          </a:p>
          <a:p>
            <a:pPr marL="1097280" lvl="1" indent="-457200">
              <a:buFont typeface="Wingdings" panose="05000000000000000000" pitchFamily="2" charset="2"/>
              <a:buChar char="§"/>
            </a:pPr>
            <a:endParaRPr lang="en-US" dirty="0"/>
          </a:p>
          <a:p>
            <a:pPr marL="457200" indent="-457200">
              <a:buFont typeface="Wingdings" panose="05000000000000000000" pitchFamily="2" charset="2"/>
              <a:buChar char="q"/>
            </a:pPr>
            <a:endParaRPr lang="en-US" dirty="0"/>
          </a:p>
        </p:txBody>
      </p:sp>
      <p:pic>
        <p:nvPicPr>
          <p:cNvPr id="6" name="Picture 5">
            <a:extLst>
              <a:ext uri="{FF2B5EF4-FFF2-40B4-BE49-F238E27FC236}">
                <a16:creationId xmlns:a16="http://schemas.microsoft.com/office/drawing/2014/main" id="{B9047B9C-82E8-FE0D-5CF3-15AE2CA35D74}"/>
              </a:ext>
            </a:extLst>
          </p:cNvPr>
          <p:cNvPicPr>
            <a:picLocks noChangeAspect="1"/>
          </p:cNvPicPr>
          <p:nvPr/>
        </p:nvPicPr>
        <p:blipFill>
          <a:blip r:embed="rId4"/>
          <a:stretch>
            <a:fillRect/>
          </a:stretch>
        </p:blipFill>
        <p:spPr>
          <a:xfrm>
            <a:off x="6096000" y="1805353"/>
            <a:ext cx="5921477" cy="4436055"/>
          </a:xfrm>
          <a:prstGeom prst="rect">
            <a:avLst/>
          </a:prstGeom>
        </p:spPr>
      </p:pic>
      <p:pic>
        <p:nvPicPr>
          <p:cNvPr id="8" name="Picture 7">
            <a:extLst>
              <a:ext uri="{FF2B5EF4-FFF2-40B4-BE49-F238E27FC236}">
                <a16:creationId xmlns:a16="http://schemas.microsoft.com/office/drawing/2014/main" id="{409C286B-DD3E-E18B-A063-0DFE0A5B4738}"/>
              </a:ext>
            </a:extLst>
          </p:cNvPr>
          <p:cNvPicPr>
            <a:picLocks noChangeAspect="1"/>
          </p:cNvPicPr>
          <p:nvPr/>
        </p:nvPicPr>
        <p:blipFill>
          <a:blip r:embed="rId5"/>
          <a:stretch>
            <a:fillRect/>
          </a:stretch>
        </p:blipFill>
        <p:spPr>
          <a:xfrm>
            <a:off x="243281" y="1600198"/>
            <a:ext cx="5852719" cy="4315183"/>
          </a:xfrm>
          <a:prstGeom prst="rect">
            <a:avLst/>
          </a:prstGeom>
        </p:spPr>
      </p:pic>
    </p:spTree>
    <p:extLst>
      <p:ext uri="{BB962C8B-B14F-4D97-AF65-F5344CB8AC3E}">
        <p14:creationId xmlns:p14="http://schemas.microsoft.com/office/powerpoint/2010/main" val="3010907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4C057-306D-483C-9A75-31452582135B}"/>
              </a:ext>
            </a:extLst>
          </p:cNvPr>
          <p:cNvSpPr>
            <a:spLocks noGrp="1"/>
          </p:cNvSpPr>
          <p:nvPr>
            <p:ph type="title"/>
          </p:nvPr>
        </p:nvSpPr>
        <p:spPr/>
        <p:txBody>
          <a:bodyPr/>
          <a:lstStyle/>
          <a:p>
            <a:r>
              <a:rPr lang="en-US" dirty="0">
                <a:solidFill>
                  <a:srgbClr val="00B0F0"/>
                </a:solidFill>
                <a:hlinkClick r:id="rId2">
                  <a:extLst>
                    <a:ext uri="{A12FA001-AC4F-418D-AE19-62706E023703}">
                      <ahyp:hlinkClr xmlns:ahyp="http://schemas.microsoft.com/office/drawing/2018/hyperlinkcolor" val="tx"/>
                    </a:ext>
                  </a:extLst>
                </a:hlinkClick>
              </a:rPr>
              <a:t>RCM Key Performance Indicators</a:t>
            </a:r>
            <a:endParaRPr lang="en-US" dirty="0">
              <a:solidFill>
                <a:srgbClr val="00B0F0"/>
              </a:solidFill>
            </a:endParaRPr>
          </a:p>
        </p:txBody>
      </p:sp>
      <p:sp>
        <p:nvSpPr>
          <p:cNvPr id="4" name="Slide Number Placeholder 3">
            <a:extLst>
              <a:ext uri="{FF2B5EF4-FFF2-40B4-BE49-F238E27FC236}">
                <a16:creationId xmlns:a16="http://schemas.microsoft.com/office/drawing/2014/main" id="{C5E603A8-AB40-4861-AD78-5A3D4CE87E0E}"/>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5</a:t>
            </a:fld>
            <a:endParaRPr lang="en-US" dirty="0"/>
          </a:p>
        </p:txBody>
      </p:sp>
      <p:sp>
        <p:nvSpPr>
          <p:cNvPr id="5" name="Content Placeholder 4">
            <a:extLst>
              <a:ext uri="{FF2B5EF4-FFF2-40B4-BE49-F238E27FC236}">
                <a16:creationId xmlns:a16="http://schemas.microsoft.com/office/drawing/2014/main" id="{07509596-56EC-4570-BC12-E40382ED1D4A}"/>
              </a:ext>
            </a:extLst>
          </p:cNvPr>
          <p:cNvSpPr>
            <a:spLocks noGrp="1"/>
          </p:cNvSpPr>
          <p:nvPr>
            <p:ph sz="quarter" idx="1"/>
          </p:nvPr>
        </p:nvSpPr>
        <p:spPr>
          <a:xfrm>
            <a:off x="437625" y="1600199"/>
            <a:ext cx="11250439" cy="5127771"/>
          </a:xfrm>
        </p:spPr>
        <p:txBody>
          <a:bodyPr>
            <a:noAutofit/>
          </a:bodyPr>
          <a:lstStyle/>
          <a:p>
            <a:r>
              <a:rPr lang="en-US" sz="2200" b="0" i="0" dirty="0">
                <a:solidFill>
                  <a:srgbClr val="000000"/>
                </a:solidFill>
                <a:effectLst/>
              </a:rPr>
              <a:t>Revenue </a:t>
            </a:r>
            <a:r>
              <a:rPr lang="en-US" sz="2200" dirty="0">
                <a:solidFill>
                  <a:srgbClr val="000000"/>
                </a:solidFill>
              </a:rPr>
              <a:t>cycle management (RCM) k</a:t>
            </a:r>
            <a:r>
              <a:rPr lang="en-US" sz="2200" b="0" i="0" dirty="0">
                <a:solidFill>
                  <a:srgbClr val="000000"/>
                </a:solidFill>
                <a:effectLst/>
              </a:rPr>
              <a:t>ey performance </a:t>
            </a:r>
          </a:p>
          <a:p>
            <a:r>
              <a:rPr lang="en-US" sz="2200" b="0" i="0" dirty="0">
                <a:solidFill>
                  <a:srgbClr val="000000"/>
                </a:solidFill>
                <a:effectLst/>
              </a:rPr>
              <a:t>indicators (KPI) measure the viability and productivity of </a:t>
            </a:r>
          </a:p>
          <a:p>
            <a:r>
              <a:rPr lang="en-US" sz="2200" b="0" i="0" dirty="0">
                <a:solidFill>
                  <a:srgbClr val="000000"/>
                </a:solidFill>
                <a:effectLst/>
              </a:rPr>
              <a:t>the RCM process. They present a visual and </a:t>
            </a:r>
          </a:p>
          <a:p>
            <a:r>
              <a:rPr lang="en-US" sz="2200" b="0" i="0" dirty="0">
                <a:solidFill>
                  <a:srgbClr val="000000"/>
                </a:solidFill>
                <a:effectLst/>
              </a:rPr>
              <a:t>easy-to-digest means of analyzing operations. Tracking </a:t>
            </a:r>
          </a:p>
          <a:p>
            <a:r>
              <a:rPr lang="en-US" sz="2200" b="0" i="0" dirty="0">
                <a:solidFill>
                  <a:srgbClr val="000000"/>
                </a:solidFill>
                <a:effectLst/>
              </a:rPr>
              <a:t>your organization’s performance can help you improve </a:t>
            </a:r>
          </a:p>
          <a:p>
            <a:r>
              <a:rPr lang="en-US" sz="2200" b="0" i="0" dirty="0">
                <a:solidFill>
                  <a:srgbClr val="000000"/>
                </a:solidFill>
                <a:effectLst/>
              </a:rPr>
              <a:t>services and revenue and give you a greater understanding </a:t>
            </a:r>
          </a:p>
          <a:p>
            <a:r>
              <a:rPr lang="en-US" sz="2200" b="0" i="0" dirty="0">
                <a:solidFill>
                  <a:srgbClr val="000000"/>
                </a:solidFill>
                <a:effectLst/>
              </a:rPr>
              <a:t>of your operations. Additionally, they help bring transparency and accountability and are a useful </a:t>
            </a:r>
            <a:r>
              <a:rPr lang="en-US" sz="2200" b="0" i="0" u="none" strike="noStrike" dirty="0">
                <a:effectLst/>
              </a:rPr>
              <a:t>data visualization tool</a:t>
            </a:r>
            <a:r>
              <a:rPr lang="en-US" sz="2200" b="0" i="0" dirty="0">
                <a:effectLst/>
              </a:rPr>
              <a:t> </a:t>
            </a:r>
            <a:r>
              <a:rPr lang="en-US" sz="2200" b="0" i="0" dirty="0">
                <a:solidFill>
                  <a:srgbClr val="000000"/>
                </a:solidFill>
                <a:effectLst/>
              </a:rPr>
              <a:t>that helps you build a better understanding of your operations on a more granular level.</a:t>
            </a:r>
          </a:p>
          <a:p>
            <a:r>
              <a:rPr lang="en-US" sz="2200" dirty="0">
                <a:solidFill>
                  <a:srgbClr val="000000"/>
                </a:solidFill>
              </a:rPr>
              <a:t>The data needed to analyze KPIs should be readily available in your practice management system’s report function. Familiarize yourself with your system’s reporting functions as it already may provide many of these KPIs for you. Run KPIs on a schedule and keep a running chart to identify trends over time.</a:t>
            </a:r>
            <a:endParaRPr lang="en-US" sz="2200" dirty="0"/>
          </a:p>
        </p:txBody>
      </p:sp>
      <p:pic>
        <p:nvPicPr>
          <p:cNvPr id="7" name="Picture 6" descr="A picture containing graphical user interface&#10;&#10;Description automatically generated">
            <a:extLst>
              <a:ext uri="{FF2B5EF4-FFF2-40B4-BE49-F238E27FC236}">
                <a16:creationId xmlns:a16="http://schemas.microsoft.com/office/drawing/2014/main" id="{30C32BD7-5B84-41F0-8DE2-2166A2B507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2796" y="1532387"/>
            <a:ext cx="4171520" cy="2631697"/>
          </a:xfrm>
          <a:prstGeom prst="rect">
            <a:avLst/>
          </a:prstGeom>
        </p:spPr>
      </p:pic>
    </p:spTree>
    <p:extLst>
      <p:ext uri="{BB962C8B-B14F-4D97-AF65-F5344CB8AC3E}">
        <p14:creationId xmlns:p14="http://schemas.microsoft.com/office/powerpoint/2010/main" val="3476330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2E8E5-7C1E-4B74-8C58-F305779715AE}"/>
              </a:ext>
            </a:extLst>
          </p:cNvPr>
          <p:cNvSpPr>
            <a:spLocks noGrp="1"/>
          </p:cNvSpPr>
          <p:nvPr>
            <p:ph type="title"/>
          </p:nvPr>
        </p:nvSpPr>
        <p:spPr/>
        <p:txBody>
          <a:bodyPr>
            <a:normAutofit/>
          </a:bodyPr>
          <a:lstStyle/>
          <a:p>
            <a:r>
              <a:rPr lang="en-US" sz="3200" dirty="0"/>
              <a:t>Tools and Resources - Key Performance Indicators</a:t>
            </a:r>
            <a:br>
              <a:rPr lang="en-US" sz="3200" dirty="0"/>
            </a:br>
            <a:r>
              <a:rPr lang="en-US" sz="2000" dirty="0">
                <a:solidFill>
                  <a:srgbClr val="0070C0"/>
                </a:solidFill>
                <a:hlinkClick r:id="rId2">
                  <a:extLst>
                    <a:ext uri="{A12FA001-AC4F-418D-AE19-62706E023703}">
                      <ahyp:hlinkClr xmlns:ahyp="http://schemas.microsoft.com/office/drawing/2018/hyperlinkcolor" val="tx"/>
                    </a:ext>
                  </a:extLst>
                </a:hlinkClick>
              </a:rPr>
              <a:t>https://bit.ly/2rHkPrE</a:t>
            </a:r>
            <a:endParaRPr lang="en-US" sz="2000" dirty="0">
              <a:solidFill>
                <a:srgbClr val="0070C0"/>
              </a:solidFill>
            </a:endParaRPr>
          </a:p>
        </p:txBody>
      </p:sp>
      <p:sp>
        <p:nvSpPr>
          <p:cNvPr id="3" name="Footer Placeholder 2">
            <a:extLst>
              <a:ext uri="{FF2B5EF4-FFF2-40B4-BE49-F238E27FC236}">
                <a16:creationId xmlns:a16="http://schemas.microsoft.com/office/drawing/2014/main" id="{957D0D88-D5C1-4A9A-AA2F-5A1E6CA1EC6B}"/>
              </a:ext>
            </a:extLst>
          </p:cNvPr>
          <p:cNvSpPr>
            <a:spLocks noGrp="1"/>
          </p:cNvSpPr>
          <p:nvPr>
            <p:ph type="ftr" sz="quarter" idx="11"/>
          </p:nvPr>
        </p:nvSpPr>
        <p:spPr/>
        <p:txBody>
          <a:bodyPr/>
          <a:lstStyle/>
          <a:p>
            <a:endParaRPr lang="en-US" dirty="0">
              <a:solidFill>
                <a:srgbClr val="FFFFFF"/>
              </a:solidFill>
            </a:endParaRPr>
          </a:p>
        </p:txBody>
      </p:sp>
      <p:sp>
        <p:nvSpPr>
          <p:cNvPr id="4" name="Slide Number Placeholder 3">
            <a:extLst>
              <a:ext uri="{FF2B5EF4-FFF2-40B4-BE49-F238E27FC236}">
                <a16:creationId xmlns:a16="http://schemas.microsoft.com/office/drawing/2014/main" id="{5A35E5DA-7517-4804-ADCC-5BE8AA1F0FE3}"/>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6</a:t>
            </a:fld>
            <a:endParaRPr lang="en-US" dirty="0"/>
          </a:p>
        </p:txBody>
      </p:sp>
      <p:sp>
        <p:nvSpPr>
          <p:cNvPr id="5" name="Content Placeholder 4">
            <a:extLst>
              <a:ext uri="{FF2B5EF4-FFF2-40B4-BE49-F238E27FC236}">
                <a16:creationId xmlns:a16="http://schemas.microsoft.com/office/drawing/2014/main" id="{7040C1B5-A12F-4C0C-8F71-C65635F44575}"/>
              </a:ext>
            </a:extLst>
          </p:cNvPr>
          <p:cNvSpPr>
            <a:spLocks noGrp="1"/>
          </p:cNvSpPr>
          <p:nvPr>
            <p:ph sz="quarter" idx="1"/>
          </p:nvPr>
        </p:nvSpPr>
        <p:spPr/>
        <p:txBody>
          <a:bodyPr/>
          <a:lstStyle/>
          <a:p>
            <a:endParaRPr lang="en-US" dirty="0"/>
          </a:p>
          <a:p>
            <a:endParaRPr lang="en-US" dirty="0"/>
          </a:p>
        </p:txBody>
      </p:sp>
      <p:pic>
        <p:nvPicPr>
          <p:cNvPr id="8" name="Picture 7">
            <a:extLst>
              <a:ext uri="{FF2B5EF4-FFF2-40B4-BE49-F238E27FC236}">
                <a16:creationId xmlns:a16="http://schemas.microsoft.com/office/drawing/2014/main" id="{0189357A-87D6-440F-B5A4-5FD2EAF2ADC0}"/>
              </a:ext>
            </a:extLst>
          </p:cNvPr>
          <p:cNvPicPr>
            <a:picLocks noChangeAspect="1"/>
          </p:cNvPicPr>
          <p:nvPr/>
        </p:nvPicPr>
        <p:blipFill>
          <a:blip r:embed="rId3"/>
          <a:stretch>
            <a:fillRect/>
          </a:stretch>
        </p:blipFill>
        <p:spPr>
          <a:xfrm>
            <a:off x="309990" y="1734812"/>
            <a:ext cx="11572019" cy="4579302"/>
          </a:xfrm>
          <a:prstGeom prst="rect">
            <a:avLst/>
          </a:prstGeom>
        </p:spPr>
      </p:pic>
    </p:spTree>
    <p:extLst>
      <p:ext uri="{BB962C8B-B14F-4D97-AF65-F5344CB8AC3E}">
        <p14:creationId xmlns:p14="http://schemas.microsoft.com/office/powerpoint/2010/main" val="1549841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2E8E5-7C1E-4B74-8C58-F305779715AE}"/>
              </a:ext>
            </a:extLst>
          </p:cNvPr>
          <p:cNvSpPr>
            <a:spLocks noGrp="1"/>
          </p:cNvSpPr>
          <p:nvPr>
            <p:ph type="title"/>
          </p:nvPr>
        </p:nvSpPr>
        <p:spPr/>
        <p:txBody>
          <a:bodyPr>
            <a:normAutofit/>
          </a:bodyPr>
          <a:lstStyle/>
          <a:p>
            <a:r>
              <a:rPr lang="en-US" sz="3200" dirty="0"/>
              <a:t>Tools and Resources - Key Performance Indicators</a:t>
            </a:r>
            <a:br>
              <a:rPr lang="en-US" sz="3200" dirty="0"/>
            </a:br>
            <a:r>
              <a:rPr lang="en-US" sz="2000" dirty="0">
                <a:solidFill>
                  <a:srgbClr val="0070C0"/>
                </a:solidFill>
                <a:hlinkClick r:id="rId2">
                  <a:extLst>
                    <a:ext uri="{A12FA001-AC4F-418D-AE19-62706E023703}">
                      <ahyp:hlinkClr xmlns:ahyp="http://schemas.microsoft.com/office/drawing/2018/hyperlinkcolor" val="tx"/>
                    </a:ext>
                  </a:extLst>
                </a:hlinkClick>
              </a:rPr>
              <a:t>https://bit.ly/2rHkPrE</a:t>
            </a:r>
            <a:endParaRPr lang="en-US" sz="2000" dirty="0">
              <a:solidFill>
                <a:srgbClr val="0070C0"/>
              </a:solidFill>
            </a:endParaRPr>
          </a:p>
        </p:txBody>
      </p:sp>
      <p:sp>
        <p:nvSpPr>
          <p:cNvPr id="4" name="Slide Number Placeholder 3">
            <a:extLst>
              <a:ext uri="{FF2B5EF4-FFF2-40B4-BE49-F238E27FC236}">
                <a16:creationId xmlns:a16="http://schemas.microsoft.com/office/drawing/2014/main" id="{5A35E5DA-7517-4804-ADCC-5BE8AA1F0FE3}"/>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7</a:t>
            </a:fld>
            <a:endParaRPr lang="en-US" dirty="0"/>
          </a:p>
        </p:txBody>
      </p:sp>
      <p:sp>
        <p:nvSpPr>
          <p:cNvPr id="5" name="Content Placeholder 4">
            <a:extLst>
              <a:ext uri="{FF2B5EF4-FFF2-40B4-BE49-F238E27FC236}">
                <a16:creationId xmlns:a16="http://schemas.microsoft.com/office/drawing/2014/main" id="{7040C1B5-A12F-4C0C-8F71-C65635F44575}"/>
              </a:ext>
            </a:extLst>
          </p:cNvPr>
          <p:cNvSpPr>
            <a:spLocks noGrp="1"/>
          </p:cNvSpPr>
          <p:nvPr>
            <p:ph sz="quarter" idx="1"/>
          </p:nvPr>
        </p:nvSpPr>
        <p:spPr/>
        <p:txBody>
          <a:bodyPr/>
          <a:lstStyle/>
          <a:p>
            <a:endParaRPr lang="en-US" dirty="0"/>
          </a:p>
          <a:p>
            <a:endParaRPr lang="en-US" dirty="0"/>
          </a:p>
        </p:txBody>
      </p:sp>
      <p:pic>
        <p:nvPicPr>
          <p:cNvPr id="8" name="Picture 7">
            <a:extLst>
              <a:ext uri="{FF2B5EF4-FFF2-40B4-BE49-F238E27FC236}">
                <a16:creationId xmlns:a16="http://schemas.microsoft.com/office/drawing/2014/main" id="{15745B91-6279-4229-952D-6B178A5CC516}"/>
              </a:ext>
            </a:extLst>
          </p:cNvPr>
          <p:cNvPicPr>
            <a:picLocks noChangeAspect="1"/>
          </p:cNvPicPr>
          <p:nvPr/>
        </p:nvPicPr>
        <p:blipFill>
          <a:blip r:embed="rId3"/>
          <a:stretch>
            <a:fillRect/>
          </a:stretch>
        </p:blipFill>
        <p:spPr>
          <a:xfrm>
            <a:off x="816864" y="1600200"/>
            <a:ext cx="11157227" cy="4906799"/>
          </a:xfrm>
          <a:prstGeom prst="rect">
            <a:avLst/>
          </a:prstGeom>
        </p:spPr>
      </p:pic>
    </p:spTree>
    <p:extLst>
      <p:ext uri="{BB962C8B-B14F-4D97-AF65-F5344CB8AC3E}">
        <p14:creationId xmlns:p14="http://schemas.microsoft.com/office/powerpoint/2010/main" val="2670667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2E8E5-7C1E-4B74-8C58-F305779715AE}"/>
              </a:ext>
            </a:extLst>
          </p:cNvPr>
          <p:cNvSpPr>
            <a:spLocks noGrp="1"/>
          </p:cNvSpPr>
          <p:nvPr>
            <p:ph type="title"/>
          </p:nvPr>
        </p:nvSpPr>
        <p:spPr/>
        <p:txBody>
          <a:bodyPr>
            <a:normAutofit/>
          </a:bodyPr>
          <a:lstStyle/>
          <a:p>
            <a:r>
              <a:rPr lang="en-US" sz="3200" dirty="0"/>
              <a:t>Tools and Resources - </a:t>
            </a:r>
            <a:r>
              <a:rPr lang="en-US" sz="3200" dirty="0">
                <a:solidFill>
                  <a:srgbClr val="00B0F0"/>
                </a:solidFill>
                <a:hlinkClick r:id="rId2">
                  <a:extLst>
                    <a:ext uri="{A12FA001-AC4F-418D-AE19-62706E023703}">
                      <ahyp:hlinkClr xmlns:ahyp="http://schemas.microsoft.com/office/drawing/2018/hyperlinkcolor" val="tx"/>
                    </a:ext>
                  </a:extLst>
                </a:hlinkClick>
              </a:rPr>
              <a:t>Key Performance Indicators</a:t>
            </a:r>
            <a:endParaRPr lang="en-US" sz="2000" dirty="0">
              <a:solidFill>
                <a:srgbClr val="00B0F0"/>
              </a:solidFill>
            </a:endParaRPr>
          </a:p>
        </p:txBody>
      </p:sp>
      <p:sp>
        <p:nvSpPr>
          <p:cNvPr id="4" name="Slide Number Placeholder 3">
            <a:extLst>
              <a:ext uri="{FF2B5EF4-FFF2-40B4-BE49-F238E27FC236}">
                <a16:creationId xmlns:a16="http://schemas.microsoft.com/office/drawing/2014/main" id="{5A35E5DA-7517-4804-ADCC-5BE8AA1F0FE3}"/>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8</a:t>
            </a:fld>
            <a:endParaRPr lang="en-US" dirty="0"/>
          </a:p>
        </p:txBody>
      </p:sp>
      <p:sp>
        <p:nvSpPr>
          <p:cNvPr id="5" name="Content Placeholder 4">
            <a:extLst>
              <a:ext uri="{FF2B5EF4-FFF2-40B4-BE49-F238E27FC236}">
                <a16:creationId xmlns:a16="http://schemas.microsoft.com/office/drawing/2014/main" id="{7040C1B5-A12F-4C0C-8F71-C65635F44575}"/>
              </a:ext>
            </a:extLst>
          </p:cNvPr>
          <p:cNvSpPr>
            <a:spLocks noGrp="1"/>
          </p:cNvSpPr>
          <p:nvPr>
            <p:ph sz="quarter" idx="1"/>
          </p:nvPr>
        </p:nvSpPr>
        <p:spPr/>
        <p:txBody>
          <a:bodyPr/>
          <a:lstStyle/>
          <a:p>
            <a:endParaRPr lang="en-US" dirty="0"/>
          </a:p>
          <a:p>
            <a:endParaRPr lang="en-US" dirty="0"/>
          </a:p>
        </p:txBody>
      </p:sp>
      <p:pic>
        <p:nvPicPr>
          <p:cNvPr id="9" name="Picture 8">
            <a:extLst>
              <a:ext uri="{FF2B5EF4-FFF2-40B4-BE49-F238E27FC236}">
                <a16:creationId xmlns:a16="http://schemas.microsoft.com/office/drawing/2014/main" id="{7DC61934-7975-4213-9E17-AECC80E731CD}"/>
              </a:ext>
            </a:extLst>
          </p:cNvPr>
          <p:cNvPicPr>
            <a:picLocks noChangeAspect="1"/>
          </p:cNvPicPr>
          <p:nvPr/>
        </p:nvPicPr>
        <p:blipFill>
          <a:blip r:embed="rId3"/>
          <a:stretch>
            <a:fillRect/>
          </a:stretch>
        </p:blipFill>
        <p:spPr>
          <a:xfrm>
            <a:off x="925520" y="1849726"/>
            <a:ext cx="10653888" cy="4929859"/>
          </a:xfrm>
          <a:prstGeom prst="rect">
            <a:avLst/>
          </a:prstGeom>
        </p:spPr>
      </p:pic>
    </p:spTree>
    <p:extLst>
      <p:ext uri="{BB962C8B-B14F-4D97-AF65-F5344CB8AC3E}">
        <p14:creationId xmlns:p14="http://schemas.microsoft.com/office/powerpoint/2010/main" val="3048790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2E8E5-7C1E-4B74-8C58-F305779715AE}"/>
              </a:ext>
            </a:extLst>
          </p:cNvPr>
          <p:cNvSpPr>
            <a:spLocks noGrp="1"/>
          </p:cNvSpPr>
          <p:nvPr>
            <p:ph type="title"/>
          </p:nvPr>
        </p:nvSpPr>
        <p:spPr/>
        <p:txBody>
          <a:bodyPr>
            <a:normAutofit/>
          </a:bodyPr>
          <a:lstStyle/>
          <a:p>
            <a:r>
              <a:rPr lang="en-US" sz="3200" dirty="0"/>
              <a:t>Tools and Resources - Key Performance Indicators</a:t>
            </a:r>
            <a:br>
              <a:rPr lang="en-US" sz="3200" dirty="0"/>
            </a:br>
            <a:r>
              <a:rPr lang="en-US" sz="2000" dirty="0">
                <a:solidFill>
                  <a:srgbClr val="0070C0"/>
                </a:solidFill>
                <a:hlinkClick r:id="rId2">
                  <a:extLst>
                    <a:ext uri="{A12FA001-AC4F-418D-AE19-62706E023703}">
                      <ahyp:hlinkClr xmlns:ahyp="http://schemas.microsoft.com/office/drawing/2018/hyperlinkcolor" val="tx"/>
                    </a:ext>
                  </a:extLst>
                </a:hlinkClick>
              </a:rPr>
              <a:t>https://bit.ly/2rHkPrE</a:t>
            </a:r>
            <a:endParaRPr lang="en-US" sz="2000" dirty="0">
              <a:solidFill>
                <a:srgbClr val="0070C0"/>
              </a:solidFill>
            </a:endParaRPr>
          </a:p>
        </p:txBody>
      </p:sp>
      <p:sp>
        <p:nvSpPr>
          <p:cNvPr id="4" name="Slide Number Placeholder 3">
            <a:extLst>
              <a:ext uri="{FF2B5EF4-FFF2-40B4-BE49-F238E27FC236}">
                <a16:creationId xmlns:a16="http://schemas.microsoft.com/office/drawing/2014/main" id="{5A35E5DA-7517-4804-ADCC-5BE8AA1F0FE3}"/>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9</a:t>
            </a:fld>
            <a:endParaRPr lang="en-US" dirty="0"/>
          </a:p>
        </p:txBody>
      </p:sp>
      <p:sp>
        <p:nvSpPr>
          <p:cNvPr id="5" name="Content Placeholder 4">
            <a:extLst>
              <a:ext uri="{FF2B5EF4-FFF2-40B4-BE49-F238E27FC236}">
                <a16:creationId xmlns:a16="http://schemas.microsoft.com/office/drawing/2014/main" id="{7040C1B5-A12F-4C0C-8F71-C65635F44575}"/>
              </a:ext>
            </a:extLst>
          </p:cNvPr>
          <p:cNvSpPr>
            <a:spLocks noGrp="1"/>
          </p:cNvSpPr>
          <p:nvPr>
            <p:ph sz="quarter" idx="1"/>
          </p:nvPr>
        </p:nvSpPr>
        <p:spPr/>
        <p:txBody>
          <a:bodyPr/>
          <a:lstStyle/>
          <a:p>
            <a:endParaRPr lang="en-US" dirty="0"/>
          </a:p>
          <a:p>
            <a:endParaRPr lang="en-US" dirty="0"/>
          </a:p>
        </p:txBody>
      </p:sp>
      <p:pic>
        <p:nvPicPr>
          <p:cNvPr id="7" name="Picture 6">
            <a:extLst>
              <a:ext uri="{FF2B5EF4-FFF2-40B4-BE49-F238E27FC236}">
                <a16:creationId xmlns:a16="http://schemas.microsoft.com/office/drawing/2014/main" id="{B919B42E-9C80-499F-B85E-084A0F9AC22A}"/>
              </a:ext>
            </a:extLst>
          </p:cNvPr>
          <p:cNvPicPr>
            <a:picLocks noChangeAspect="1"/>
          </p:cNvPicPr>
          <p:nvPr/>
        </p:nvPicPr>
        <p:blipFill>
          <a:blip r:embed="rId3"/>
          <a:stretch>
            <a:fillRect/>
          </a:stretch>
        </p:blipFill>
        <p:spPr>
          <a:xfrm>
            <a:off x="924745" y="1628361"/>
            <a:ext cx="4326763" cy="2466316"/>
          </a:xfrm>
          <a:prstGeom prst="rect">
            <a:avLst/>
          </a:prstGeom>
        </p:spPr>
      </p:pic>
      <p:pic>
        <p:nvPicPr>
          <p:cNvPr id="9" name="Picture 8">
            <a:extLst>
              <a:ext uri="{FF2B5EF4-FFF2-40B4-BE49-F238E27FC236}">
                <a16:creationId xmlns:a16="http://schemas.microsoft.com/office/drawing/2014/main" id="{45FE71EE-617E-4C6C-95D1-94D0335DD364}"/>
              </a:ext>
            </a:extLst>
          </p:cNvPr>
          <p:cNvPicPr>
            <a:picLocks noChangeAspect="1"/>
          </p:cNvPicPr>
          <p:nvPr/>
        </p:nvPicPr>
        <p:blipFill>
          <a:blip r:embed="rId4"/>
          <a:stretch>
            <a:fillRect/>
          </a:stretch>
        </p:blipFill>
        <p:spPr>
          <a:xfrm>
            <a:off x="924745" y="4115439"/>
            <a:ext cx="4326763" cy="2624329"/>
          </a:xfrm>
          <a:prstGeom prst="rect">
            <a:avLst/>
          </a:prstGeom>
        </p:spPr>
      </p:pic>
      <p:pic>
        <p:nvPicPr>
          <p:cNvPr id="11" name="Picture 10">
            <a:extLst>
              <a:ext uri="{FF2B5EF4-FFF2-40B4-BE49-F238E27FC236}">
                <a16:creationId xmlns:a16="http://schemas.microsoft.com/office/drawing/2014/main" id="{6BF0543D-991D-4DEF-893B-6C48A2EEED40}"/>
              </a:ext>
            </a:extLst>
          </p:cNvPr>
          <p:cNvPicPr>
            <a:picLocks noChangeAspect="1"/>
          </p:cNvPicPr>
          <p:nvPr/>
        </p:nvPicPr>
        <p:blipFill>
          <a:blip r:embed="rId5"/>
          <a:stretch>
            <a:fillRect/>
          </a:stretch>
        </p:blipFill>
        <p:spPr>
          <a:xfrm>
            <a:off x="6761527" y="1600693"/>
            <a:ext cx="4135222" cy="2493983"/>
          </a:xfrm>
          <a:prstGeom prst="rect">
            <a:avLst/>
          </a:prstGeom>
        </p:spPr>
      </p:pic>
      <p:pic>
        <p:nvPicPr>
          <p:cNvPr id="13" name="Picture 12">
            <a:extLst>
              <a:ext uri="{FF2B5EF4-FFF2-40B4-BE49-F238E27FC236}">
                <a16:creationId xmlns:a16="http://schemas.microsoft.com/office/drawing/2014/main" id="{DFA9567E-C524-493C-9289-41AF69E48CD8}"/>
              </a:ext>
            </a:extLst>
          </p:cNvPr>
          <p:cNvPicPr>
            <a:picLocks noChangeAspect="1"/>
          </p:cNvPicPr>
          <p:nvPr/>
        </p:nvPicPr>
        <p:blipFill>
          <a:blip r:embed="rId6"/>
          <a:stretch>
            <a:fillRect/>
          </a:stretch>
        </p:blipFill>
        <p:spPr>
          <a:xfrm>
            <a:off x="6761527" y="4244676"/>
            <a:ext cx="4135222" cy="2495092"/>
          </a:xfrm>
          <a:prstGeom prst="rect">
            <a:avLst/>
          </a:prstGeom>
        </p:spPr>
      </p:pic>
    </p:spTree>
    <p:extLst>
      <p:ext uri="{BB962C8B-B14F-4D97-AF65-F5344CB8AC3E}">
        <p14:creationId xmlns:p14="http://schemas.microsoft.com/office/powerpoint/2010/main" val="205201281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2">
      <a:dk1>
        <a:srgbClr val="000000"/>
      </a:dk1>
      <a:lt1>
        <a:srgbClr val="FFFFFF"/>
      </a:lt1>
      <a:dk2>
        <a:srgbClr val="FFFFFF"/>
      </a:dk2>
      <a:lt2>
        <a:srgbClr val="DDE9EC"/>
      </a:lt2>
      <a:accent1>
        <a:srgbClr val="525A7D"/>
      </a:accent1>
      <a:accent2>
        <a:srgbClr val="638BAD"/>
      </a:accent2>
      <a:accent3>
        <a:srgbClr val="8A8A9C"/>
      </a:accent3>
      <a:accent4>
        <a:srgbClr val="FADA7A"/>
      </a:accent4>
      <a:accent5>
        <a:srgbClr val="B88472"/>
      </a:accent5>
      <a:accent6>
        <a:srgbClr val="8E736A"/>
      </a:accent6>
      <a:hlink>
        <a:srgbClr val="B292CA"/>
      </a:hlink>
      <a:folHlink>
        <a:srgbClr val="6B56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15625</TotalTime>
  <Words>1954</Words>
  <Application>Microsoft Office PowerPoint</Application>
  <PresentationFormat>Widescreen</PresentationFormat>
  <Paragraphs>182</Paragraphs>
  <Slides>21</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Times New Roman</vt:lpstr>
      <vt:lpstr>Wingdings</vt:lpstr>
      <vt:lpstr>Wingdings 2</vt:lpstr>
      <vt:lpstr>Median</vt:lpstr>
      <vt:lpstr>                   </vt:lpstr>
      <vt:lpstr>Disclosure</vt:lpstr>
      <vt:lpstr>Best Practices</vt:lpstr>
      <vt:lpstr>Tools and Resources</vt:lpstr>
      <vt:lpstr>RCM Key Performance Indicators</vt:lpstr>
      <vt:lpstr>Tools and Resources - Key Performance Indicators https://bit.ly/2rHkPrE</vt:lpstr>
      <vt:lpstr>Tools and Resources - Key Performance Indicators https://bit.ly/2rHkPrE</vt:lpstr>
      <vt:lpstr>Tools and Resources - Key Performance Indicators</vt:lpstr>
      <vt:lpstr>Tools and Resources - Key Performance Indicators https://bit.ly/2rHkPrE</vt:lpstr>
      <vt:lpstr>Gross Collections Ratio</vt:lpstr>
      <vt:lpstr>Net Collections Ratio</vt:lpstr>
      <vt:lpstr>Days in Accounts Receivable</vt:lpstr>
      <vt:lpstr>Accounts Receivables Aging</vt:lpstr>
      <vt:lpstr>Accounts Receivables Aging</vt:lpstr>
      <vt:lpstr>Denial Rate</vt:lpstr>
      <vt:lpstr>Bad Debt Ratio</vt:lpstr>
      <vt:lpstr>Payer Mix Ratio</vt:lpstr>
      <vt:lpstr>Billing Lag and Charge Capture Days</vt:lpstr>
      <vt:lpstr>HCMS Payment Advocacy Program</vt:lpstr>
      <vt:lpstr>TMA Free Educational Resources</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April Bellard</dc:creator>
  <cp:lastModifiedBy>April Bellard</cp:lastModifiedBy>
  <cp:revision>157</cp:revision>
  <cp:lastPrinted>2019-11-05T19:31:11Z</cp:lastPrinted>
  <dcterms:created xsi:type="dcterms:W3CDTF">2019-10-23T16:26:28Z</dcterms:created>
  <dcterms:modified xsi:type="dcterms:W3CDTF">2024-03-15T16:59:48Z</dcterms:modified>
</cp:coreProperties>
</file>