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30" r:id="rId4"/>
    <p:sldId id="339" r:id="rId5"/>
    <p:sldId id="341" r:id="rId6"/>
    <p:sldId id="297" r:id="rId7"/>
    <p:sldId id="326" r:id="rId8"/>
    <p:sldId id="295" r:id="rId9"/>
    <p:sldId id="328" r:id="rId10"/>
    <p:sldId id="327" r:id="rId11"/>
    <p:sldId id="296" r:id="rId12"/>
    <p:sldId id="329" r:id="rId13"/>
    <p:sldId id="324" r:id="rId14"/>
    <p:sldId id="332" r:id="rId15"/>
    <p:sldId id="334" r:id="rId16"/>
    <p:sldId id="335" r:id="rId17"/>
    <p:sldId id="340" r:id="rId18"/>
    <p:sldId id="336" r:id="rId19"/>
    <p:sldId id="337" r:id="rId20"/>
    <p:sldId id="338" r:id="rId21"/>
    <p:sldId id="342" r:id="rId22"/>
    <p:sldId id="34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E62A3-10DF-4C8F-ADF4-0E4CFAFCBA80}" v="19" dt="2025-02-25T18:33:46.7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14EFD-92E4-2CC2-28FA-1975362BBD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6F9498-F71E-B595-99CB-67B605E45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D54C8D-5242-AC70-8516-24C60FCBC83E}"/>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5" name="Footer Placeholder 4">
            <a:extLst>
              <a:ext uri="{FF2B5EF4-FFF2-40B4-BE49-F238E27FC236}">
                <a16:creationId xmlns:a16="http://schemas.microsoft.com/office/drawing/2014/main" id="{DCBCFCAD-57DC-26E0-4799-88943CE27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17DCA-9716-1CE7-C3C4-23F95519A22E}"/>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2281697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510E2-E423-64F9-7626-F8EEB7ECA5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C8934F-03FE-0FDF-ACFA-43A36CC5CE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E8E9DE-F3CE-F512-2C36-0C41FCD30744}"/>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5" name="Footer Placeholder 4">
            <a:extLst>
              <a:ext uri="{FF2B5EF4-FFF2-40B4-BE49-F238E27FC236}">
                <a16:creationId xmlns:a16="http://schemas.microsoft.com/office/drawing/2014/main" id="{DC4BDEFB-85D4-2680-F6DC-272E28525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786E1-B40B-8BF8-B38B-11AB2304D8E6}"/>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3902345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8E469C-8498-52E9-53D5-E2EDD698E9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303630-E81F-1741-7B67-6E5BD06F6C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E05B7-EE9A-6201-ECFC-2D43F4820AE5}"/>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5" name="Footer Placeholder 4">
            <a:extLst>
              <a:ext uri="{FF2B5EF4-FFF2-40B4-BE49-F238E27FC236}">
                <a16:creationId xmlns:a16="http://schemas.microsoft.com/office/drawing/2014/main" id="{814C8CEB-CED6-78B1-7119-33986BDEC4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F1B6A-C6F1-FE72-E00D-C083BBCAAA89}"/>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329832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dirty="0"/>
              <a:t>Click to edit Master title style</a:t>
            </a:r>
          </a:p>
        </p:txBody>
      </p:sp>
      <p:sp>
        <p:nvSpPr>
          <p:cNvPr id="4" name="Date Placeholder 3"/>
          <p:cNvSpPr>
            <a:spLocks noGrp="1"/>
          </p:cNvSpPr>
          <p:nvPr>
            <p:ph type="dt" sz="half" idx="10"/>
          </p:nvPr>
        </p:nvSpPr>
        <p:spPr/>
        <p:txBody>
          <a:bodyPr/>
          <a:lstStyle/>
          <a:p>
            <a:fld id="{9C7BC790-FA5C-4F55-B914-CD50B73CABA0}" type="datetime1">
              <a:rPr lang="en-US" smtClean="0">
                <a:solidFill>
                  <a:srgbClr val="FFFFFF"/>
                </a:solidFill>
              </a:rPr>
              <a:pPr/>
              <a:t>2/25/2025</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48C95FA-06A0-4D5B-B5F3-645497A338F6}"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3666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41640-8558-C539-1818-2B836DDFCA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EA3328-93CE-AE76-07D5-0C3BF56249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BB133-1F47-5096-0711-BB5913DF624F}"/>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5" name="Footer Placeholder 4">
            <a:extLst>
              <a:ext uri="{FF2B5EF4-FFF2-40B4-BE49-F238E27FC236}">
                <a16:creationId xmlns:a16="http://schemas.microsoft.com/office/drawing/2014/main" id="{5A57DAFF-0BF0-728B-4A06-323272523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D51D49-8E77-48B9-8200-53F6E6E7EB29}"/>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244172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808E9-38F9-7133-3646-FBB80AEC9F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483632-E21A-5CC2-86B9-BA4BAA1590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0B547D-F161-BAE5-BF62-D73740BA572A}"/>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5" name="Footer Placeholder 4">
            <a:extLst>
              <a:ext uri="{FF2B5EF4-FFF2-40B4-BE49-F238E27FC236}">
                <a16:creationId xmlns:a16="http://schemas.microsoft.com/office/drawing/2014/main" id="{8BE5D160-157E-4483-9153-A29DE365CB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5F951-8D7A-7774-2922-20E1B4EC1437}"/>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3577301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BC096-BC33-8451-A018-B0C5DFD15B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B3EBA2-472D-D2E5-8732-97A3922E61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3DBA85-4FBB-A09D-7B25-9963773E8C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CE2F9F-17C3-643D-B7C1-CE6A3623F489}"/>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6" name="Footer Placeholder 5">
            <a:extLst>
              <a:ext uri="{FF2B5EF4-FFF2-40B4-BE49-F238E27FC236}">
                <a16:creationId xmlns:a16="http://schemas.microsoft.com/office/drawing/2014/main" id="{69DBCB38-E228-427A-CB7D-C7F83F0B6F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62A4F0-9387-05D8-A07F-85F1D0A6A635}"/>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145846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1C03E-2799-9F57-D766-537A76F971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83B6-E874-23B9-D6F4-255DBC3F24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8837F-DA7C-4D39-375F-EF7900EE14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8D9252-B92A-30A1-9DD9-0279575153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EF5D6C-AE2F-B7DE-3B6C-3CE373CBF3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D4D2B0-6A2C-28ED-BF3A-AD57B9EEE5D1}"/>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8" name="Footer Placeholder 7">
            <a:extLst>
              <a:ext uri="{FF2B5EF4-FFF2-40B4-BE49-F238E27FC236}">
                <a16:creationId xmlns:a16="http://schemas.microsoft.com/office/drawing/2014/main" id="{06E91DA8-E66B-ABB8-E32B-63B243ED1C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F81C62-ECA8-0DFE-80DE-8C9DBA0E9D42}"/>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3351758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83C3-C510-7103-3737-4A7374DBA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7BCD4D-8417-F1F1-1C0F-43DB0506AA2B}"/>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4" name="Footer Placeholder 3">
            <a:extLst>
              <a:ext uri="{FF2B5EF4-FFF2-40B4-BE49-F238E27FC236}">
                <a16:creationId xmlns:a16="http://schemas.microsoft.com/office/drawing/2014/main" id="{D687D65D-DAB8-AD63-0080-B622F5B5A1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304BAF-19D9-61CC-4392-4FF418EEBD66}"/>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2386002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CA14B6-840E-81C4-4FC9-4477372A7D47}"/>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3" name="Footer Placeholder 2">
            <a:extLst>
              <a:ext uri="{FF2B5EF4-FFF2-40B4-BE49-F238E27FC236}">
                <a16:creationId xmlns:a16="http://schemas.microsoft.com/office/drawing/2014/main" id="{6531710A-F9FF-3EA4-35E4-80BA3796E9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9DCC43-90D8-9472-9E06-CB0AEBE3A4CF}"/>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418813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45A07-79DF-A6C7-DD60-7E83978C51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D20F12-D242-ECF2-711B-91D5203F9F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00BBA7-DBE6-1E09-C094-000DBC872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719A74-4AED-DF0F-6439-6F1FC4169F06}"/>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6" name="Footer Placeholder 5">
            <a:extLst>
              <a:ext uri="{FF2B5EF4-FFF2-40B4-BE49-F238E27FC236}">
                <a16:creationId xmlns:a16="http://schemas.microsoft.com/office/drawing/2014/main" id="{8CE3C82C-C96E-BEDE-83A1-E75DB752EA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C602E3-71C3-6604-2E78-29BED95B2D47}"/>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677429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83B76-148A-188C-8ECE-97FFB08B6B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EA8B52-8C9A-2D12-9DC3-477D2B91B2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E44B2A-8F28-9E4D-7A9B-9F27C1851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7235A1-8B02-1360-90DB-CA29CC6EF7CD}"/>
              </a:ext>
            </a:extLst>
          </p:cNvPr>
          <p:cNvSpPr>
            <a:spLocks noGrp="1"/>
          </p:cNvSpPr>
          <p:nvPr>
            <p:ph type="dt" sz="half" idx="10"/>
          </p:nvPr>
        </p:nvSpPr>
        <p:spPr/>
        <p:txBody>
          <a:bodyPr/>
          <a:lstStyle/>
          <a:p>
            <a:fld id="{B36A4A6B-8AD4-4BB3-A28B-37B3890ECCF8}" type="datetimeFigureOut">
              <a:rPr lang="en-US" smtClean="0"/>
              <a:t>2/25/2025</a:t>
            </a:fld>
            <a:endParaRPr lang="en-US"/>
          </a:p>
        </p:txBody>
      </p:sp>
      <p:sp>
        <p:nvSpPr>
          <p:cNvPr id="6" name="Footer Placeholder 5">
            <a:extLst>
              <a:ext uri="{FF2B5EF4-FFF2-40B4-BE49-F238E27FC236}">
                <a16:creationId xmlns:a16="http://schemas.microsoft.com/office/drawing/2014/main" id="{E052120D-011E-7E1B-84F6-BC6F998BB1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63CA4B-2CCE-A85D-1674-590BA41E3F61}"/>
              </a:ext>
            </a:extLst>
          </p:cNvPr>
          <p:cNvSpPr>
            <a:spLocks noGrp="1"/>
          </p:cNvSpPr>
          <p:nvPr>
            <p:ph type="sldNum" sz="quarter" idx="12"/>
          </p:nvPr>
        </p:nvSpPr>
        <p:spPr/>
        <p:txBody>
          <a:bodyPr/>
          <a:lstStyle/>
          <a:p>
            <a:fld id="{48310BD1-4546-4BE7-B024-27EF4EDBE268}" type="slidenum">
              <a:rPr lang="en-US" smtClean="0"/>
              <a:t>‹#›</a:t>
            </a:fld>
            <a:endParaRPr lang="en-US"/>
          </a:p>
        </p:txBody>
      </p:sp>
    </p:spTree>
    <p:extLst>
      <p:ext uri="{BB962C8B-B14F-4D97-AF65-F5344CB8AC3E}">
        <p14:creationId xmlns:p14="http://schemas.microsoft.com/office/powerpoint/2010/main" val="335541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8C9D4F-7BCB-DD1F-CD2D-D0DFA13255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277F8-5094-A646-7409-920439D8D2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BFF4E3-B5DA-D70B-B675-6E3DF681E7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6A4A6B-8AD4-4BB3-A28B-37B3890ECCF8}" type="datetimeFigureOut">
              <a:rPr lang="en-US" smtClean="0"/>
              <a:t>2/25/2025</a:t>
            </a:fld>
            <a:endParaRPr lang="en-US"/>
          </a:p>
        </p:txBody>
      </p:sp>
      <p:sp>
        <p:nvSpPr>
          <p:cNvPr id="5" name="Footer Placeholder 4">
            <a:extLst>
              <a:ext uri="{FF2B5EF4-FFF2-40B4-BE49-F238E27FC236}">
                <a16:creationId xmlns:a16="http://schemas.microsoft.com/office/drawing/2014/main" id="{196BDD9C-52C9-A85F-5DB8-510CDF580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1FB78D0-30F2-0B29-440B-576043AC4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310BD1-4546-4BE7-B024-27EF4EDBE268}" type="slidenum">
              <a:rPr lang="en-US" smtClean="0"/>
              <a:t>‹#›</a:t>
            </a:fld>
            <a:endParaRPr lang="en-US"/>
          </a:p>
        </p:txBody>
      </p:sp>
    </p:spTree>
    <p:extLst>
      <p:ext uri="{BB962C8B-B14F-4D97-AF65-F5344CB8AC3E}">
        <p14:creationId xmlns:p14="http://schemas.microsoft.com/office/powerpoint/2010/main" val="2589074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endParaRPr kumimoji="0" lang="en-US" dirty="0"/>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9D0FDA71-BC13-4858-A56A-29CAABEBB85F}" type="datetime1">
              <a:rPr lang="en-US" smtClean="0"/>
              <a:pPr/>
              <a:t>2/25/2025</a:t>
            </a:fld>
            <a:endParaRPr lang="en-US" dirty="0"/>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48C95FA-06A0-4D5B-B5F3-645497A338F6}" type="slidenum">
              <a:rPr lang="en-US" smtClean="0"/>
              <a:pPr/>
              <a:t>‹#›</a:t>
            </a:fld>
            <a:endParaRPr lang="en-US" dirty="0"/>
          </a:p>
        </p:txBody>
      </p:sp>
      <p:pic>
        <p:nvPicPr>
          <p:cNvPr id="11" name="Picture 10" descr="A picture containing drawing, sign&#10;&#10;Description automatically generated">
            <a:extLst>
              <a:ext uri="{FF2B5EF4-FFF2-40B4-BE49-F238E27FC236}">
                <a16:creationId xmlns:a16="http://schemas.microsoft.com/office/drawing/2014/main" id="{FDBB323F-C056-467D-AB24-8E2A1DA390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18567" y="292646"/>
            <a:ext cx="2213162" cy="856463"/>
          </a:xfrm>
          <a:prstGeom prst="rect">
            <a:avLst/>
          </a:prstGeom>
        </p:spPr>
      </p:pic>
    </p:spTree>
    <p:extLst>
      <p:ext uri="{BB962C8B-B14F-4D97-AF65-F5344CB8AC3E}">
        <p14:creationId xmlns:p14="http://schemas.microsoft.com/office/powerpoint/2010/main" val="2965632125"/>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rtl="0" eaLnBrk="1" latinLnBrk="0" hangingPunct="1">
        <a:spcBef>
          <a:spcPct val="0"/>
        </a:spcBef>
        <a:buNone/>
        <a:defRPr kumimoji="0" sz="4400" kern="1200">
          <a:solidFill>
            <a:schemeClr val="tx1"/>
          </a:solidFill>
          <a:latin typeface="+mj-lt"/>
          <a:ea typeface="+mj-ea"/>
          <a:cs typeface="+mj-cs"/>
        </a:defRPr>
      </a:lvl1pPr>
    </p:titleStyle>
    <p:bodyStyle>
      <a:lvl1pPr marL="0" indent="0" algn="l" rtl="0" eaLnBrk="1" latinLnBrk="0" hangingPunct="1">
        <a:spcBef>
          <a:spcPts val="700"/>
        </a:spcBef>
        <a:buClr>
          <a:schemeClr val="accent2"/>
        </a:buClr>
        <a:buSzPct val="60000"/>
        <a:buFont typeface="Wingdings"/>
        <a:buNone/>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cms.gov/regulations-and-guidance/guidance/manuals/downloads/clm104c12.pdf#page=70"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novitas-solutions.com/webcenter/portal/MedicareJH/pagebyid?contentId=00081586"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cms.gov/medicare/prevention/prevntiongeninfo/medicare-preventive-services/mps-quickreferencechart-1.html#PROLONGED"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novitas-solutions.com/webcenter/portal/MedicareJL/pagebyid?contentId=00276908"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novitas-solutions.com/webcenter/portal/MedicareJL/pagebyid?contentId=00276716"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www.novitas-solutions.com/webcenter/portal/MedicareJL/pagebyid?contentId=00276911"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47C03-5123-C729-81FA-2F1F97E93B46}"/>
              </a:ext>
            </a:extLst>
          </p:cNvPr>
          <p:cNvSpPr>
            <a:spLocks noGrp="1"/>
          </p:cNvSpPr>
          <p:nvPr>
            <p:ph type="ctrTitle"/>
          </p:nvPr>
        </p:nvSpPr>
        <p:spPr/>
        <p:txBody>
          <a:bodyPr/>
          <a:lstStyle/>
          <a:p>
            <a:r>
              <a:rPr lang="en-US" sz="6000" dirty="0">
                <a:latin typeface="+mn-lt"/>
                <a:cs typeface="Times New Roman" panose="02020603050405020304" pitchFamily="18" charset="0"/>
              </a:rPr>
              <a:t>Prolonged Services</a:t>
            </a:r>
            <a:endParaRPr lang="en-US" dirty="0">
              <a:latin typeface="+mn-lt"/>
            </a:endParaRPr>
          </a:p>
        </p:txBody>
      </p:sp>
      <p:sp>
        <p:nvSpPr>
          <p:cNvPr id="3" name="Subtitle 2">
            <a:extLst>
              <a:ext uri="{FF2B5EF4-FFF2-40B4-BE49-F238E27FC236}">
                <a16:creationId xmlns:a16="http://schemas.microsoft.com/office/drawing/2014/main" id="{192EB637-188F-2069-CF63-A5C9AFA63F57}"/>
              </a:ext>
            </a:extLst>
          </p:cNvPr>
          <p:cNvSpPr>
            <a:spLocks noGrp="1"/>
          </p:cNvSpPr>
          <p:nvPr>
            <p:ph type="subTitle" idx="1"/>
          </p:nvPr>
        </p:nvSpPr>
        <p:spPr/>
        <p:txBody>
          <a:bodyPr>
            <a:normAutofit/>
          </a:bodyPr>
          <a:lstStyle/>
          <a:p>
            <a:r>
              <a:rPr lang="en-US" sz="3600" dirty="0"/>
              <a:t>Guidelines, Definitions, and Billing Requirements</a:t>
            </a:r>
          </a:p>
        </p:txBody>
      </p:sp>
      <p:pic>
        <p:nvPicPr>
          <p:cNvPr id="5" name="Picture 4">
            <a:extLst>
              <a:ext uri="{FF2B5EF4-FFF2-40B4-BE49-F238E27FC236}">
                <a16:creationId xmlns:a16="http://schemas.microsoft.com/office/drawing/2014/main" id="{241DEC3D-AF8A-5F3B-DA2C-9BB59C757374}"/>
              </a:ext>
            </a:extLst>
          </p:cNvPr>
          <p:cNvPicPr>
            <a:picLocks noChangeAspect="1"/>
          </p:cNvPicPr>
          <p:nvPr/>
        </p:nvPicPr>
        <p:blipFill>
          <a:blip r:embed="rId2"/>
          <a:stretch>
            <a:fillRect/>
          </a:stretch>
        </p:blipFill>
        <p:spPr>
          <a:xfrm>
            <a:off x="9355189" y="191971"/>
            <a:ext cx="2191056" cy="838317"/>
          </a:xfrm>
          <a:prstGeom prst="rect">
            <a:avLst/>
          </a:prstGeom>
        </p:spPr>
      </p:pic>
    </p:spTree>
    <p:extLst>
      <p:ext uri="{BB962C8B-B14F-4D97-AF65-F5344CB8AC3E}">
        <p14:creationId xmlns:p14="http://schemas.microsoft.com/office/powerpoint/2010/main" val="3446777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C2FB-3EE2-45FF-9CE1-15B72A6401E4}"/>
              </a:ext>
            </a:extLst>
          </p:cNvPr>
          <p:cNvSpPr>
            <a:spLocks noGrp="1"/>
          </p:cNvSpPr>
          <p:nvPr>
            <p:ph type="title"/>
          </p:nvPr>
        </p:nvSpPr>
        <p:spPr/>
        <p:txBody>
          <a:bodyPr>
            <a:normAutofit/>
          </a:bodyPr>
          <a:lstStyle/>
          <a:p>
            <a:pPr lvl="0">
              <a:buClr>
                <a:srgbClr val="638BAD"/>
              </a:buClr>
            </a:pPr>
            <a:r>
              <a:rPr lang="en-US" sz="4000" dirty="0">
                <a:latin typeface="Aptos" panose="020B0004020202020204" pitchFamily="34" charset="0"/>
                <a:cs typeface="Times New Roman" panose="02020603050405020304" pitchFamily="18" charset="0"/>
              </a:rPr>
              <a:t>Prolonged Services 99358-99359</a:t>
            </a:r>
          </a:p>
        </p:txBody>
      </p:sp>
      <p:sp>
        <p:nvSpPr>
          <p:cNvPr id="3" name="Footer Placeholder 2">
            <a:extLst>
              <a:ext uri="{FF2B5EF4-FFF2-40B4-BE49-F238E27FC236}">
                <a16:creationId xmlns:a16="http://schemas.microsoft.com/office/drawing/2014/main" id="{9CE8C9E2-FFAA-4257-AB01-602113315359}"/>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978C1CC8-0830-4B74-8DD5-1C8B14FCCD5F}"/>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15BF4D13-6816-46F9-924F-15B528CC830B}"/>
              </a:ext>
            </a:extLst>
          </p:cNvPr>
          <p:cNvSpPr>
            <a:spLocks noGrp="1"/>
          </p:cNvSpPr>
          <p:nvPr>
            <p:ph sz="quarter" idx="1"/>
          </p:nvPr>
        </p:nvSpPr>
        <p:spPr>
          <a:xfrm>
            <a:off x="343949" y="1600200"/>
            <a:ext cx="11344115" cy="5144632"/>
          </a:xfrm>
        </p:spPr>
        <p:txBody>
          <a:bodyPr>
            <a:noAutofit/>
          </a:bodyPr>
          <a:lstStyle/>
          <a:p>
            <a:pPr>
              <a:buClrTx/>
            </a:pPr>
            <a:r>
              <a:rPr lang="en-US" sz="1800" dirty="0">
                <a:solidFill>
                  <a:srgbClr val="0070C0"/>
                </a:solidFill>
                <a:latin typeface="Aptos" panose="020B0004020202020204" pitchFamily="34" charset="0"/>
                <a:cs typeface="Times New Roman" panose="02020603050405020304" pitchFamily="18" charset="0"/>
              </a:rPr>
              <a:t>99358-99359 - Prolonged Service Without Direct Patient Contact on Date Other Than the Face-to-Face Evaluation and Management Service</a:t>
            </a:r>
          </a:p>
          <a:p>
            <a:pPr>
              <a:buClrTx/>
            </a:pPr>
            <a:r>
              <a:rPr lang="en-US" sz="1500" dirty="0">
                <a:latin typeface="Aptos" panose="020B0004020202020204" pitchFamily="34" charset="0"/>
                <a:cs typeface="Times New Roman" panose="02020603050405020304" pitchFamily="18" charset="0"/>
              </a:rPr>
              <a:t>Codes 99358 and 99359 are used when a prolonged service is provided that is neither face-to-face time in the outpatient, inpatient, or observation setting, nor additional unit/floor time in the hospital or nursing facility setting and must be reported on a date other than the face-to-face service to which it is related even if the time spent on that date is not continuous. Codes 99358, 99359 may be used during the same session of an E/M service, </a:t>
            </a:r>
            <a:r>
              <a:rPr lang="en-US" sz="1500" i="1" dirty="0">
                <a:latin typeface="Aptos" panose="020B0004020202020204" pitchFamily="34" charset="0"/>
                <a:cs typeface="Times New Roman" panose="02020603050405020304" pitchFamily="18" charset="0"/>
              </a:rPr>
              <a:t>except</a:t>
            </a:r>
            <a:r>
              <a:rPr lang="en-US" sz="1500" dirty="0">
                <a:latin typeface="Aptos" panose="020B0004020202020204" pitchFamily="34" charset="0"/>
                <a:cs typeface="Times New Roman" panose="02020603050405020304" pitchFamily="18" charset="0"/>
              </a:rPr>
              <a:t> office or other outpatient services (99202, 99203, 99204, 99205, 99211, 99212, 99213, 99214, 99215). </a:t>
            </a:r>
          </a:p>
          <a:p>
            <a:pPr marL="365760" lvl="1" indent="0">
              <a:buClrTx/>
              <a:buNone/>
            </a:pPr>
            <a:r>
              <a:rPr lang="en-US" sz="1500" b="1" dirty="0">
                <a:latin typeface="Aptos" panose="020B0004020202020204" pitchFamily="34" charset="0"/>
                <a:cs typeface="Times New Roman" panose="02020603050405020304" pitchFamily="18" charset="0"/>
              </a:rPr>
              <a:t>99358</a:t>
            </a:r>
            <a:r>
              <a:rPr lang="en-US" sz="1500" dirty="0">
                <a:latin typeface="Aptos" panose="020B0004020202020204" pitchFamily="34" charset="0"/>
                <a:cs typeface="Times New Roman" panose="02020603050405020304" pitchFamily="18" charset="0"/>
              </a:rPr>
              <a:t> - Prolonged evaluation and management service before and/or after direct patient care; first hour </a:t>
            </a:r>
          </a:p>
          <a:p>
            <a:pPr lvl="1">
              <a:buClrTx/>
              <a:buFont typeface="Wingdings" panose="05000000000000000000" pitchFamily="2" charset="2"/>
              <a:buChar char="§"/>
            </a:pPr>
            <a:r>
              <a:rPr lang="en-US" sz="1500" dirty="0">
                <a:latin typeface="Aptos" panose="020B0004020202020204" pitchFamily="34" charset="0"/>
                <a:cs typeface="Times New Roman" panose="02020603050405020304" pitchFamily="18" charset="0"/>
              </a:rPr>
              <a:t>Do not report 99358, 99359 on the same date of service as 99417.</a:t>
            </a:r>
          </a:p>
          <a:p>
            <a:pPr lvl="1">
              <a:buClrTx/>
              <a:buFont typeface="Wingdings" panose="05000000000000000000" pitchFamily="2" charset="2"/>
              <a:buChar char="§"/>
            </a:pPr>
            <a:r>
              <a:rPr lang="en-US" sz="1500" dirty="0">
                <a:latin typeface="Aptos" panose="020B0004020202020204" pitchFamily="34" charset="0"/>
                <a:cs typeface="Times New Roman" panose="02020603050405020304" pitchFamily="18" charset="0"/>
              </a:rPr>
              <a:t>Do not report 99358, 99359 during the same month with 99484, 99487-99489, 99490, 99491, 99492, 99493, 99494. </a:t>
            </a:r>
          </a:p>
          <a:p>
            <a:pPr lvl="1">
              <a:buClrTx/>
              <a:buFont typeface="Wingdings" panose="05000000000000000000" pitchFamily="2" charset="2"/>
              <a:buChar char="§"/>
            </a:pPr>
            <a:r>
              <a:rPr lang="en-US" sz="1500" dirty="0">
                <a:latin typeface="Aptos" panose="020B0004020202020204" pitchFamily="34" charset="0"/>
                <a:cs typeface="Times New Roman" panose="02020603050405020304" pitchFamily="18" charset="0"/>
              </a:rPr>
              <a:t>Do not report 99358, 99359 when performed during the service time of codes 99495 or 99496, if reporting 99495 or 99496.</a:t>
            </a:r>
          </a:p>
          <a:p>
            <a:pPr lvl="1">
              <a:buClrTx/>
              <a:buFont typeface="Wingdings" panose="05000000000000000000" pitchFamily="2" charset="2"/>
              <a:buChar char="§"/>
            </a:pPr>
            <a:r>
              <a:rPr lang="en-US" sz="1500" dirty="0">
                <a:latin typeface="Aptos" panose="020B0004020202020204" pitchFamily="34" charset="0"/>
                <a:cs typeface="Times New Roman" panose="02020603050405020304" pitchFamily="18" charset="0"/>
              </a:rPr>
              <a:t>May be reported for prolonged services in relation to any evaluation and management service at any level on a date other than the face-to-face service, whether or not time was used to select the level of the face-to-face service.</a:t>
            </a:r>
          </a:p>
          <a:p>
            <a:pPr lvl="1">
              <a:buClrTx/>
              <a:buFont typeface="Wingdings" panose="05000000000000000000" pitchFamily="2" charset="2"/>
              <a:buChar char="§"/>
            </a:pPr>
            <a:r>
              <a:rPr lang="en-US" sz="1500" dirty="0">
                <a:latin typeface="Aptos" panose="020B0004020202020204" pitchFamily="34" charset="0"/>
                <a:cs typeface="Times New Roman" panose="02020603050405020304" pitchFamily="18" charset="0"/>
              </a:rPr>
              <a:t>Do not count time spent on other services that are being separately billed.</a:t>
            </a:r>
          </a:p>
          <a:p>
            <a:pPr lvl="1">
              <a:buClrTx/>
              <a:buFont typeface="Wingdings" panose="05000000000000000000" pitchFamily="2" charset="2"/>
              <a:buChar char="§"/>
            </a:pPr>
            <a:r>
              <a:rPr lang="en-US" sz="1500" dirty="0">
                <a:latin typeface="Aptos" panose="020B0004020202020204" pitchFamily="34" charset="0"/>
                <a:cs typeface="Times New Roman" panose="02020603050405020304" pitchFamily="18" charset="0"/>
              </a:rPr>
              <a:t>May be used when the E/M code time threshold has been surpassed by 30 minutes.</a:t>
            </a:r>
            <a:endParaRPr lang="en-US" sz="1500" dirty="0">
              <a:solidFill>
                <a:srgbClr val="FF0000"/>
              </a:solidFill>
              <a:latin typeface="Aptos" panose="020B0004020202020204" pitchFamily="34" charset="0"/>
              <a:cs typeface="Times New Roman" panose="02020603050405020304" pitchFamily="18" charset="0"/>
            </a:endParaRPr>
          </a:p>
          <a:p>
            <a:pPr lvl="1">
              <a:buClrTx/>
              <a:buFont typeface="Wingdings" panose="05000000000000000000" pitchFamily="2" charset="2"/>
              <a:buChar char="§"/>
            </a:pPr>
            <a:endParaRPr lang="en-US" sz="800" dirty="0">
              <a:latin typeface="Aptos" panose="020B0004020202020204" pitchFamily="34" charset="0"/>
              <a:cs typeface="Times New Roman" panose="02020603050405020304" pitchFamily="18" charset="0"/>
            </a:endParaRPr>
          </a:p>
          <a:p>
            <a:pPr lvl="2">
              <a:buClrTx/>
              <a:buFont typeface="Wingdings" panose="05000000000000000000" pitchFamily="2" charset="2"/>
              <a:buChar char="§"/>
            </a:pPr>
            <a:r>
              <a:rPr lang="en-US" sz="1400" b="1" dirty="0">
                <a:latin typeface="Aptos" panose="020B0004020202020204" pitchFamily="34" charset="0"/>
                <a:cs typeface="Times New Roman" panose="02020603050405020304" pitchFamily="18" charset="0"/>
              </a:rPr>
              <a:t>99359 </a:t>
            </a:r>
            <a:r>
              <a:rPr lang="en-US" sz="1400" dirty="0">
                <a:latin typeface="Aptos" panose="020B0004020202020204" pitchFamily="34" charset="0"/>
                <a:cs typeface="Times New Roman" panose="02020603050405020304" pitchFamily="18" charset="0"/>
              </a:rPr>
              <a:t>- Each additional 30 minutes beyond the first hour (99358). </a:t>
            </a:r>
          </a:p>
          <a:p>
            <a:pPr lvl="3">
              <a:buClrTx/>
              <a:buFont typeface="Wingdings" panose="05000000000000000000" pitchFamily="2" charset="2"/>
              <a:buChar char="§"/>
            </a:pPr>
            <a:r>
              <a:rPr lang="en-US" sz="1400" dirty="0">
                <a:latin typeface="Aptos" panose="020B0004020202020204" pitchFamily="34" charset="0"/>
                <a:cs typeface="Times New Roman" panose="02020603050405020304" pitchFamily="18" charset="0"/>
              </a:rPr>
              <a:t>May be used to report the final 15 to 30 minutes of prolonged service on a given date. </a:t>
            </a:r>
            <a:endParaRPr lang="en-US" sz="1400" dirty="0">
              <a:solidFill>
                <a:srgbClr val="FF0000"/>
              </a:solidFill>
              <a:latin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6047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10F9E-22A0-D6A6-BBF0-83807C181EA3}"/>
              </a:ext>
            </a:extLst>
          </p:cNvPr>
          <p:cNvSpPr>
            <a:spLocks noGrp="1"/>
          </p:cNvSpPr>
          <p:nvPr>
            <p:ph type="title"/>
          </p:nvPr>
        </p:nvSpPr>
        <p:spPr/>
        <p:txBody>
          <a:bodyPr/>
          <a:lstStyle/>
          <a:p>
            <a:r>
              <a:rPr lang="en-US" sz="4000" dirty="0">
                <a:latin typeface="Aptos" panose="020B0004020202020204" pitchFamily="34" charset="0"/>
              </a:rPr>
              <a:t>99358-99359</a:t>
            </a:r>
            <a:r>
              <a:rPr lang="en-US" dirty="0">
                <a:latin typeface="Aptos" panose="020B0004020202020204" pitchFamily="34" charset="0"/>
              </a:rPr>
              <a:t> Timetable Example</a:t>
            </a:r>
          </a:p>
        </p:txBody>
      </p:sp>
      <p:sp>
        <p:nvSpPr>
          <p:cNvPr id="3" name="Footer Placeholder 2">
            <a:extLst>
              <a:ext uri="{FF2B5EF4-FFF2-40B4-BE49-F238E27FC236}">
                <a16:creationId xmlns:a16="http://schemas.microsoft.com/office/drawing/2014/main" id="{7FC8F6E1-644D-5B8D-22B4-679BE742CEE8}"/>
              </a:ext>
            </a:extLst>
          </p:cNvPr>
          <p:cNvSpPr>
            <a:spLocks noGrp="1"/>
          </p:cNvSpPr>
          <p:nvPr>
            <p:ph type="ftr" sz="quarter" idx="11"/>
          </p:nvPr>
        </p:nvSpPr>
        <p:spPr/>
        <p:txBody>
          <a:bodyPr/>
          <a:lstStyle/>
          <a:p>
            <a:endParaRPr lang="en-US" dirty="0">
              <a:solidFill>
                <a:srgbClr val="FFFFFF"/>
              </a:solidFill>
            </a:endParaRPr>
          </a:p>
        </p:txBody>
      </p:sp>
      <p:sp>
        <p:nvSpPr>
          <p:cNvPr id="4" name="Slide Number Placeholder 3">
            <a:extLst>
              <a:ext uri="{FF2B5EF4-FFF2-40B4-BE49-F238E27FC236}">
                <a16:creationId xmlns:a16="http://schemas.microsoft.com/office/drawing/2014/main" id="{46F6061E-1BAB-3E42-76C8-ACF3BD1EAC7C}"/>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11</a:t>
            </a:fld>
            <a:endParaRPr lang="en-US" dirty="0"/>
          </a:p>
        </p:txBody>
      </p:sp>
      <p:pic>
        <p:nvPicPr>
          <p:cNvPr id="7" name="Content Placeholder 6">
            <a:extLst>
              <a:ext uri="{FF2B5EF4-FFF2-40B4-BE49-F238E27FC236}">
                <a16:creationId xmlns:a16="http://schemas.microsoft.com/office/drawing/2014/main" id="{C46B2709-ACEC-AEC6-FE13-56C637138915}"/>
              </a:ext>
            </a:extLst>
          </p:cNvPr>
          <p:cNvPicPr>
            <a:picLocks noGrp="1" noChangeAspect="1"/>
          </p:cNvPicPr>
          <p:nvPr>
            <p:ph sz="quarter" idx="1"/>
          </p:nvPr>
        </p:nvPicPr>
        <p:blipFill>
          <a:blip r:embed="rId2"/>
          <a:stretch>
            <a:fillRect/>
          </a:stretch>
        </p:blipFill>
        <p:spPr>
          <a:xfrm>
            <a:off x="1075603" y="2881177"/>
            <a:ext cx="10355120" cy="1933845"/>
          </a:xfrm>
        </p:spPr>
      </p:pic>
    </p:spTree>
    <p:extLst>
      <p:ext uri="{BB962C8B-B14F-4D97-AF65-F5344CB8AC3E}">
        <p14:creationId xmlns:p14="http://schemas.microsoft.com/office/powerpoint/2010/main" val="2536753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FBD80-F229-41C0-8452-FC20B4C2E750}"/>
              </a:ext>
            </a:extLst>
          </p:cNvPr>
          <p:cNvSpPr>
            <a:spLocks noGrp="1"/>
          </p:cNvSpPr>
          <p:nvPr>
            <p:ph type="title"/>
          </p:nvPr>
        </p:nvSpPr>
        <p:spPr/>
        <p:txBody>
          <a:bodyPr>
            <a:normAutofit/>
          </a:bodyPr>
          <a:lstStyle/>
          <a:p>
            <a:r>
              <a:rPr lang="en-US" sz="5400" dirty="0">
                <a:latin typeface="Aptos" panose="020B0004020202020204" pitchFamily="34" charset="0"/>
                <a:cs typeface="Times New Roman" panose="02020603050405020304" pitchFamily="18" charset="0"/>
              </a:rPr>
              <a:t>E/M Time Thresholds</a:t>
            </a:r>
            <a:endParaRPr lang="en-US" sz="5400" dirty="0">
              <a:latin typeface="Aptos" panose="020B0004020202020204" pitchFamily="34" charset="0"/>
            </a:endParaRPr>
          </a:p>
        </p:txBody>
      </p:sp>
      <p:sp>
        <p:nvSpPr>
          <p:cNvPr id="4" name="Slide Number Placeholder 3">
            <a:extLst>
              <a:ext uri="{FF2B5EF4-FFF2-40B4-BE49-F238E27FC236}">
                <a16:creationId xmlns:a16="http://schemas.microsoft.com/office/drawing/2014/main" id="{2CFFAF5E-6B9C-5CF0-D1DC-96E4D110C5A4}"/>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12</a:t>
            </a:fld>
            <a:endParaRPr lang="en-US" dirty="0"/>
          </a:p>
        </p:txBody>
      </p:sp>
      <p:pic>
        <p:nvPicPr>
          <p:cNvPr id="14" name="Content Placeholder 13">
            <a:extLst>
              <a:ext uri="{FF2B5EF4-FFF2-40B4-BE49-F238E27FC236}">
                <a16:creationId xmlns:a16="http://schemas.microsoft.com/office/drawing/2014/main" id="{0FA786C7-6879-57B7-F2EC-6D37EFE01177}"/>
              </a:ext>
            </a:extLst>
          </p:cNvPr>
          <p:cNvPicPr>
            <a:picLocks noGrp="1" noChangeAspect="1"/>
          </p:cNvPicPr>
          <p:nvPr>
            <p:ph sz="quarter" idx="1"/>
          </p:nvPr>
        </p:nvPicPr>
        <p:blipFill>
          <a:blip r:embed="rId2"/>
          <a:stretch>
            <a:fillRect/>
          </a:stretch>
        </p:blipFill>
        <p:spPr>
          <a:xfrm>
            <a:off x="2067287" y="2790677"/>
            <a:ext cx="8335538" cy="2114845"/>
          </a:xfrm>
        </p:spPr>
      </p:pic>
    </p:spTree>
    <p:extLst>
      <p:ext uri="{BB962C8B-B14F-4D97-AF65-F5344CB8AC3E}">
        <p14:creationId xmlns:p14="http://schemas.microsoft.com/office/powerpoint/2010/main" val="613472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4E753-15FC-33CC-8160-58DB6DCC7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BB0D7E-5E3C-F9D8-1880-B772E2751A00}"/>
              </a:ext>
            </a:extLst>
          </p:cNvPr>
          <p:cNvSpPr>
            <a:spLocks noGrp="1"/>
          </p:cNvSpPr>
          <p:nvPr>
            <p:ph type="ctrTitle"/>
          </p:nvPr>
        </p:nvSpPr>
        <p:spPr/>
        <p:txBody>
          <a:bodyPr/>
          <a:lstStyle/>
          <a:p>
            <a:r>
              <a:rPr lang="en-US" sz="6000" dirty="0">
                <a:latin typeface="+mn-lt"/>
                <a:cs typeface="Times New Roman" panose="02020603050405020304" pitchFamily="18" charset="0"/>
              </a:rPr>
              <a:t>Medicare </a:t>
            </a:r>
            <a:br>
              <a:rPr lang="en-US" sz="6000" dirty="0">
                <a:latin typeface="+mn-lt"/>
                <a:cs typeface="Times New Roman" panose="02020603050405020304" pitchFamily="18" charset="0"/>
              </a:rPr>
            </a:br>
            <a:r>
              <a:rPr lang="en-US" sz="6000" dirty="0">
                <a:latin typeface="+mn-lt"/>
                <a:cs typeface="Times New Roman" panose="02020603050405020304" pitchFamily="18" charset="0"/>
              </a:rPr>
              <a:t>Prolonged Services</a:t>
            </a:r>
            <a:endParaRPr lang="en-US" dirty="0">
              <a:latin typeface="+mn-lt"/>
            </a:endParaRPr>
          </a:p>
        </p:txBody>
      </p:sp>
      <p:sp>
        <p:nvSpPr>
          <p:cNvPr id="3" name="Subtitle 2">
            <a:extLst>
              <a:ext uri="{FF2B5EF4-FFF2-40B4-BE49-F238E27FC236}">
                <a16:creationId xmlns:a16="http://schemas.microsoft.com/office/drawing/2014/main" id="{CC9C4539-0F9A-1780-95B6-A8665BE7AB77}"/>
              </a:ext>
            </a:extLst>
          </p:cNvPr>
          <p:cNvSpPr>
            <a:spLocks noGrp="1"/>
          </p:cNvSpPr>
          <p:nvPr>
            <p:ph type="subTitle" idx="1"/>
          </p:nvPr>
        </p:nvSpPr>
        <p:spPr/>
        <p:txBody>
          <a:bodyPr>
            <a:normAutofit/>
          </a:bodyPr>
          <a:lstStyle/>
          <a:p>
            <a:r>
              <a:rPr lang="en-US" sz="3600" dirty="0"/>
              <a:t>Guidelines, Definitions, and Billing Requirements</a:t>
            </a:r>
          </a:p>
        </p:txBody>
      </p:sp>
      <p:pic>
        <p:nvPicPr>
          <p:cNvPr id="5" name="Picture 4">
            <a:extLst>
              <a:ext uri="{FF2B5EF4-FFF2-40B4-BE49-F238E27FC236}">
                <a16:creationId xmlns:a16="http://schemas.microsoft.com/office/drawing/2014/main" id="{0B1B4620-A140-1442-6CCF-CCC3F431B264}"/>
              </a:ext>
            </a:extLst>
          </p:cNvPr>
          <p:cNvPicPr>
            <a:picLocks noChangeAspect="1"/>
          </p:cNvPicPr>
          <p:nvPr/>
        </p:nvPicPr>
        <p:blipFill>
          <a:blip r:embed="rId2"/>
          <a:stretch>
            <a:fillRect/>
          </a:stretch>
        </p:blipFill>
        <p:spPr>
          <a:xfrm>
            <a:off x="9355189" y="191971"/>
            <a:ext cx="2191056" cy="838317"/>
          </a:xfrm>
          <a:prstGeom prst="rect">
            <a:avLst/>
          </a:prstGeom>
        </p:spPr>
      </p:pic>
    </p:spTree>
    <p:extLst>
      <p:ext uri="{BB962C8B-B14F-4D97-AF65-F5344CB8AC3E}">
        <p14:creationId xmlns:p14="http://schemas.microsoft.com/office/powerpoint/2010/main" val="1174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1BE97-D4B9-587C-186F-BD1E196C1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C64C23-F89B-0D20-215B-F59BDDB78A4F}"/>
              </a:ext>
            </a:extLst>
          </p:cNvPr>
          <p:cNvSpPr>
            <a:spLocks noGrp="1"/>
          </p:cNvSpPr>
          <p:nvPr>
            <p:ph type="title"/>
          </p:nvPr>
        </p:nvSpPr>
        <p:spPr/>
        <p:txBody>
          <a:bodyPr>
            <a:normAutofit/>
          </a:bodyPr>
          <a:lstStyle/>
          <a:p>
            <a:pPr lvl="0">
              <a:buClr>
                <a:srgbClr val="638BAD"/>
              </a:buClr>
            </a:pPr>
            <a:r>
              <a:rPr lang="en-US" sz="3400" dirty="0">
                <a:latin typeface="Aptos" panose="020B0004020202020204" pitchFamily="34" charset="0"/>
                <a:cs typeface="Times New Roman" panose="02020603050405020304" pitchFamily="18" charset="0"/>
              </a:rPr>
              <a:t>Medicare Prolonged Services G2212-G0514</a:t>
            </a:r>
          </a:p>
        </p:txBody>
      </p:sp>
      <p:sp>
        <p:nvSpPr>
          <p:cNvPr id="3" name="Footer Placeholder 2">
            <a:extLst>
              <a:ext uri="{FF2B5EF4-FFF2-40B4-BE49-F238E27FC236}">
                <a16:creationId xmlns:a16="http://schemas.microsoft.com/office/drawing/2014/main" id="{9AF39913-AC19-634E-C017-A5179236BA5F}"/>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DF08C2E2-41E1-BCC9-1021-E6AE4ADDD8CC}"/>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BF47B39-8C0B-0605-F0EE-927C4DAAB319}"/>
              </a:ext>
            </a:extLst>
          </p:cNvPr>
          <p:cNvSpPr>
            <a:spLocks noGrp="1"/>
          </p:cNvSpPr>
          <p:nvPr>
            <p:ph sz="quarter" idx="1"/>
          </p:nvPr>
        </p:nvSpPr>
        <p:spPr>
          <a:xfrm>
            <a:off x="343949" y="1600200"/>
            <a:ext cx="11344115" cy="5013132"/>
          </a:xfrm>
        </p:spPr>
        <p:txBody>
          <a:bodyPr>
            <a:noAutofit/>
          </a:bodyPr>
          <a:lstStyle/>
          <a:p>
            <a:pPr algn="l">
              <a:spcBef>
                <a:spcPts val="750"/>
              </a:spcBef>
              <a:spcAft>
                <a:spcPts val="600"/>
              </a:spcAft>
            </a:pPr>
            <a:r>
              <a:rPr lang="en-US" sz="2000" dirty="0">
                <a:latin typeface="Aptos" panose="020B0004020202020204" pitchFamily="34" charset="0"/>
              </a:rPr>
              <a:t>CMS created HCPCS codes when billing Medicare for prolonged Evaluation and Management (E/M) services which exceeds the maximum time for the highest level E/M code in each category by at least 15 minutes on the date of service. CMS prolonged service guidelines are different from CPT. Medicare Administrative Contractors (MACs) will process claims per the Internet Only Manual (IOM) Publication 100-04, Medicare Claims Processing Manual, </a:t>
            </a:r>
            <a:r>
              <a:rPr lang="en-US" sz="2000" dirty="0">
                <a:solidFill>
                  <a:srgbClr val="0070C0"/>
                </a:solidFill>
                <a:latin typeface="Aptos" panose="020B0004020202020204" pitchFamily="34" charset="0"/>
                <a:hlinkClick r:id="rId2">
                  <a:extLst>
                    <a:ext uri="{A12FA001-AC4F-418D-AE19-62706E023703}">
                      <ahyp:hlinkClr xmlns:ahyp="http://schemas.microsoft.com/office/drawing/2018/hyperlinkcolor" val="tx"/>
                    </a:ext>
                  </a:extLst>
                </a:hlinkClick>
              </a:rPr>
              <a:t>Chapter 12, section 30.6.15</a:t>
            </a:r>
            <a:r>
              <a:rPr lang="en-US" sz="2000" dirty="0">
                <a:latin typeface="Aptos" panose="020B0004020202020204" pitchFamily="34" charset="0"/>
              </a:rPr>
              <a:t>.</a:t>
            </a:r>
          </a:p>
          <a:p>
            <a:pPr marL="342900" indent="-342900" algn="l">
              <a:spcBef>
                <a:spcPts val="750"/>
              </a:spcBef>
              <a:spcAft>
                <a:spcPts val="600"/>
              </a:spcAft>
              <a:buClr>
                <a:schemeClr val="tx1"/>
              </a:buClr>
              <a:buFont typeface="Wingdings" panose="05000000000000000000" pitchFamily="2" charset="2"/>
              <a:buChar char="§"/>
            </a:pPr>
            <a:r>
              <a:rPr lang="en-US" sz="1600" b="1" i="0" dirty="0">
                <a:effectLst/>
                <a:latin typeface="Aptos" panose="020B0004020202020204" pitchFamily="34" charset="0"/>
              </a:rPr>
              <a:t>G2212</a:t>
            </a:r>
            <a:r>
              <a:rPr lang="en-US" sz="1600" b="0" i="0" dirty="0">
                <a:effectLst/>
                <a:latin typeface="Aptos" panose="020B0004020202020204" pitchFamily="34" charset="0"/>
              </a:rPr>
              <a:t>:  Prolonged office or outpatient E/M services</a:t>
            </a:r>
          </a:p>
          <a:p>
            <a:pPr marL="342900" indent="-342900" algn="l">
              <a:spcBef>
                <a:spcPts val="750"/>
              </a:spcBef>
              <a:spcAft>
                <a:spcPts val="600"/>
              </a:spcAft>
              <a:buClr>
                <a:schemeClr val="tx1"/>
              </a:buClr>
              <a:buFont typeface="Wingdings" panose="05000000000000000000" pitchFamily="2" charset="2"/>
              <a:buChar char="§"/>
            </a:pPr>
            <a:r>
              <a:rPr lang="en-US" sz="1600" b="1" dirty="0">
                <a:latin typeface="Aptos" panose="020B0004020202020204" pitchFamily="34" charset="0"/>
              </a:rPr>
              <a:t>G0513:  </a:t>
            </a:r>
            <a:r>
              <a:rPr lang="en-US" sz="1600" b="0" i="0" dirty="0">
                <a:effectLst/>
                <a:latin typeface="Aptos" panose="020B0004020202020204" pitchFamily="34" charset="0"/>
              </a:rPr>
              <a:t>Prolonged preventive service; first 30 minutes</a:t>
            </a:r>
            <a:endParaRPr lang="en-US" sz="1600" i="0" dirty="0">
              <a:effectLst/>
              <a:latin typeface="Aptos" panose="020B0004020202020204" pitchFamily="34" charset="0"/>
              <a:cs typeface="Times New Roman" panose="02020603050405020304" pitchFamily="18" charset="0"/>
            </a:endParaRPr>
          </a:p>
          <a:p>
            <a:pPr marL="925830" lvl="1" indent="-285750">
              <a:spcBef>
                <a:spcPts val="750"/>
              </a:spcBef>
              <a:spcAft>
                <a:spcPts val="600"/>
              </a:spcAft>
              <a:buClr>
                <a:schemeClr val="tx1"/>
              </a:buClr>
              <a:buFont typeface="Wingdings" panose="05000000000000000000" pitchFamily="2" charset="2"/>
              <a:buChar char="§"/>
            </a:pPr>
            <a:r>
              <a:rPr lang="en-US" sz="1600" b="1" dirty="0">
                <a:latin typeface="Aptos" panose="020B0004020202020204" pitchFamily="34" charset="0"/>
              </a:rPr>
              <a:t>G0514: </a:t>
            </a:r>
            <a:r>
              <a:rPr lang="en-US" sz="1600" dirty="0">
                <a:latin typeface="Aptos" panose="020B0004020202020204" pitchFamily="34" charset="0"/>
              </a:rPr>
              <a:t>Each additional 30 minutes</a:t>
            </a:r>
            <a:endParaRPr lang="en-US" sz="1600" dirty="0">
              <a:latin typeface="Aptos" panose="020B0004020202020204" pitchFamily="34" charset="0"/>
              <a:cs typeface="Times New Roman" panose="02020603050405020304" pitchFamily="18" charset="0"/>
            </a:endParaRPr>
          </a:p>
          <a:p>
            <a:pPr marL="342900" indent="-342900" algn="l">
              <a:spcBef>
                <a:spcPts val="750"/>
              </a:spcBef>
              <a:spcAft>
                <a:spcPts val="600"/>
              </a:spcAft>
              <a:buClr>
                <a:schemeClr val="tx1"/>
              </a:buClr>
              <a:buFont typeface="Wingdings" panose="05000000000000000000" pitchFamily="2" charset="2"/>
              <a:buChar char="§"/>
            </a:pPr>
            <a:r>
              <a:rPr lang="en-US" sz="1600" b="1" i="0" dirty="0">
                <a:effectLst/>
                <a:latin typeface="Aptos" panose="020B0004020202020204" pitchFamily="34" charset="0"/>
              </a:rPr>
              <a:t>G0316</a:t>
            </a:r>
            <a:r>
              <a:rPr lang="en-US" sz="1600" b="0" i="0" dirty="0">
                <a:effectLst/>
                <a:latin typeface="Aptos" panose="020B0004020202020204" pitchFamily="34" charset="0"/>
              </a:rPr>
              <a:t>:  Prolonged hospital inpatient or observation care</a:t>
            </a:r>
          </a:p>
          <a:p>
            <a:pPr marL="342900" indent="-342900" algn="l">
              <a:spcBef>
                <a:spcPts val="750"/>
              </a:spcBef>
              <a:spcAft>
                <a:spcPts val="600"/>
              </a:spcAft>
              <a:buClr>
                <a:schemeClr val="tx1"/>
              </a:buClr>
              <a:buFont typeface="Wingdings" panose="05000000000000000000" pitchFamily="2" charset="2"/>
              <a:buChar char="§"/>
            </a:pPr>
            <a:r>
              <a:rPr lang="en-US" sz="1600" b="1" i="0" dirty="0">
                <a:effectLst/>
                <a:latin typeface="Aptos" panose="020B0004020202020204" pitchFamily="34" charset="0"/>
              </a:rPr>
              <a:t>G0317</a:t>
            </a:r>
            <a:r>
              <a:rPr lang="en-US" sz="1600" b="0" i="0" dirty="0">
                <a:effectLst/>
                <a:latin typeface="Aptos" panose="020B0004020202020204" pitchFamily="34" charset="0"/>
              </a:rPr>
              <a:t>:  Prolonged nursing facility E/M services</a:t>
            </a:r>
          </a:p>
          <a:p>
            <a:pPr marL="342900" indent="-342900" algn="l">
              <a:spcBef>
                <a:spcPts val="750"/>
              </a:spcBef>
              <a:spcAft>
                <a:spcPts val="600"/>
              </a:spcAft>
              <a:buClr>
                <a:schemeClr val="tx1"/>
              </a:buClr>
              <a:buFont typeface="Wingdings" panose="05000000000000000000" pitchFamily="2" charset="2"/>
              <a:buChar char="§"/>
            </a:pPr>
            <a:r>
              <a:rPr lang="en-US" sz="1600" b="1" i="0" dirty="0">
                <a:effectLst/>
                <a:latin typeface="Aptos" panose="020B0004020202020204" pitchFamily="34" charset="0"/>
              </a:rPr>
              <a:t>G0318</a:t>
            </a:r>
            <a:r>
              <a:rPr lang="en-US" sz="1600" b="0" i="0" dirty="0">
                <a:effectLst/>
                <a:latin typeface="Aptos" panose="020B0004020202020204" pitchFamily="34" charset="0"/>
              </a:rPr>
              <a:t>:  Prolonged home or residence E/M services</a:t>
            </a:r>
          </a:p>
          <a:p>
            <a:pPr marL="342900" indent="-342900" algn="l">
              <a:spcBef>
                <a:spcPts val="750"/>
              </a:spcBef>
              <a:spcAft>
                <a:spcPts val="600"/>
              </a:spcAft>
              <a:buClr>
                <a:schemeClr val="tx1"/>
              </a:buClr>
              <a:buFont typeface="Wingdings" panose="05000000000000000000" pitchFamily="2" charset="2"/>
              <a:buChar char="§"/>
            </a:pPr>
            <a:r>
              <a:rPr lang="en-US" sz="1600" b="1" dirty="0">
                <a:latin typeface="Aptos" panose="020B0004020202020204" pitchFamily="34" charset="0"/>
              </a:rPr>
              <a:t>99415</a:t>
            </a:r>
            <a:r>
              <a:rPr lang="en-US" sz="1600" dirty="0">
                <a:latin typeface="Aptos" panose="020B0004020202020204" pitchFamily="34" charset="0"/>
              </a:rPr>
              <a:t>:</a:t>
            </a:r>
            <a:r>
              <a:rPr lang="en-US" sz="1600" b="1" dirty="0">
                <a:latin typeface="Aptos" panose="020B0004020202020204" pitchFamily="34" charset="0"/>
              </a:rPr>
              <a:t> </a:t>
            </a:r>
            <a:r>
              <a:rPr lang="en-US" sz="1600" dirty="0">
                <a:latin typeface="Aptos" panose="020B0004020202020204" pitchFamily="34" charset="0"/>
              </a:rPr>
              <a:t>- Prolonged clinical staff services (with physician or other qualified health care professional supervision)</a:t>
            </a:r>
          </a:p>
          <a:p>
            <a:pPr marL="982980" lvl="1" indent="-342900">
              <a:spcBef>
                <a:spcPts val="750"/>
              </a:spcBef>
              <a:spcAft>
                <a:spcPts val="600"/>
              </a:spcAft>
              <a:buClr>
                <a:schemeClr val="tx1"/>
              </a:buClr>
              <a:buFont typeface="Wingdings" panose="05000000000000000000" pitchFamily="2" charset="2"/>
              <a:buChar char="§"/>
            </a:pPr>
            <a:r>
              <a:rPr lang="en-US" sz="1600" b="1" dirty="0">
                <a:latin typeface="Aptos" panose="020B0004020202020204" pitchFamily="34" charset="0"/>
              </a:rPr>
              <a:t>99416</a:t>
            </a:r>
            <a:r>
              <a:rPr lang="en-US" sz="1600" dirty="0">
                <a:latin typeface="Aptos" panose="020B0004020202020204" pitchFamily="34" charset="0"/>
              </a:rPr>
              <a:t>: Each additional 30 minutes.</a:t>
            </a:r>
          </a:p>
        </p:txBody>
      </p:sp>
    </p:spTree>
    <p:extLst>
      <p:ext uri="{BB962C8B-B14F-4D97-AF65-F5344CB8AC3E}">
        <p14:creationId xmlns:p14="http://schemas.microsoft.com/office/powerpoint/2010/main" val="457073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12A20-6717-EAA6-F078-B12E2D7FD7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D7CED7-3006-7CE2-E0E3-B70943807EFF}"/>
              </a:ext>
            </a:extLst>
          </p:cNvPr>
          <p:cNvSpPr>
            <a:spLocks noGrp="1"/>
          </p:cNvSpPr>
          <p:nvPr>
            <p:ph type="title"/>
          </p:nvPr>
        </p:nvSpPr>
        <p:spPr>
          <a:xfrm>
            <a:off x="711200" y="228600"/>
            <a:ext cx="10976864" cy="990600"/>
          </a:xfrm>
        </p:spPr>
        <p:txBody>
          <a:bodyPr>
            <a:normAutofit/>
          </a:bodyPr>
          <a:lstStyle/>
          <a:p>
            <a:pPr lvl="0">
              <a:buClr>
                <a:srgbClr val="638BAD"/>
              </a:buClr>
            </a:pPr>
            <a:r>
              <a:rPr lang="en-US" sz="3000" dirty="0">
                <a:latin typeface="Aptos" panose="020B0004020202020204" pitchFamily="34" charset="0"/>
              </a:rPr>
              <a:t>Prolonged Visits -Office or Other Outpatient - G2212</a:t>
            </a:r>
            <a:endParaRPr lang="en-US" sz="3000" dirty="0">
              <a:latin typeface="Aptos" panose="020B000402020202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0E1939CF-20DE-F43D-789E-D6FEF5D8324B}"/>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79BFADD5-2D8A-E08C-EF3A-8620F2D12726}"/>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5BBC0476-2A91-4E5B-2FA0-356EBEECD404}"/>
              </a:ext>
            </a:extLst>
          </p:cNvPr>
          <p:cNvSpPr>
            <a:spLocks noGrp="1"/>
          </p:cNvSpPr>
          <p:nvPr>
            <p:ph sz="quarter" idx="1"/>
          </p:nvPr>
        </p:nvSpPr>
        <p:spPr>
          <a:xfrm>
            <a:off x="343949" y="1600200"/>
            <a:ext cx="11344115" cy="5093208"/>
          </a:xfrm>
        </p:spPr>
        <p:txBody>
          <a:bodyPr>
            <a:noAutofit/>
          </a:bodyPr>
          <a:lstStyle/>
          <a:p>
            <a:pPr>
              <a:lnSpc>
                <a:spcPct val="80000"/>
              </a:lnSpc>
              <a:buClrTx/>
            </a:pPr>
            <a:r>
              <a:rPr lang="en-US" sz="2400" b="1" dirty="0">
                <a:solidFill>
                  <a:srgbClr val="0070C0"/>
                </a:solidFill>
                <a:latin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G2212</a:t>
            </a:r>
            <a:r>
              <a:rPr lang="en-US" sz="2400" dirty="0">
                <a:latin typeface="Aptos" panose="020B0004020202020204" pitchFamily="34" charset="0"/>
                <a:cs typeface="Times New Roman" panose="02020603050405020304" pitchFamily="18" charset="0"/>
              </a:rPr>
              <a:t> – Prolonged office or other outpatient E/M service(s) beyond the maximum required time of the highest level E/M code which has been selected based on time, with or without direct patient contact (Use in place of 99417); each additional 15 minutes . </a:t>
            </a:r>
            <a:endParaRPr lang="en-US" sz="800" dirty="0">
              <a:latin typeface="Aptos" panose="020B0004020202020204" pitchFamily="34" charset="0"/>
              <a:cs typeface="Times New Roman" panose="02020603050405020304" pitchFamily="18" charset="0"/>
            </a:endParaRPr>
          </a:p>
          <a:p>
            <a:pPr marL="342900" indent="-342900">
              <a:buClrTx/>
              <a:buFont typeface="Wingdings" panose="05000000000000000000" pitchFamily="2" charset="2"/>
              <a:buChar char="§"/>
            </a:pPr>
            <a:r>
              <a:rPr lang="en-US" sz="2200" dirty="0">
                <a:latin typeface="Aptos" panose="020B0004020202020204" pitchFamily="34" charset="0"/>
                <a:cs typeface="Times New Roman" panose="02020603050405020304" pitchFamily="18" charset="0"/>
              </a:rPr>
              <a:t>Report with 99205, 99215, 99483. </a:t>
            </a:r>
          </a:p>
          <a:p>
            <a:pPr marL="342900" indent="-342900">
              <a:buClrTx/>
              <a:buFont typeface="Wingdings" panose="05000000000000000000" pitchFamily="2" charset="2"/>
              <a:buChar char="§"/>
            </a:pPr>
            <a:r>
              <a:rPr lang="en-US" sz="2200" dirty="0">
                <a:latin typeface="Aptos" panose="020B0004020202020204" pitchFamily="34" charset="0"/>
                <a:cs typeface="Times New Roman" panose="02020603050405020304" pitchFamily="18" charset="0"/>
              </a:rPr>
              <a:t>Do not report on the same date of service as 99354, 99355, 99358, 99359, 99415, 99416.</a:t>
            </a:r>
          </a:p>
          <a:p>
            <a:pPr marL="342900" indent="-342900">
              <a:buClrTx/>
              <a:buFont typeface="Wingdings" panose="05000000000000000000" pitchFamily="2" charset="2"/>
              <a:buChar char="§"/>
            </a:pPr>
            <a:r>
              <a:rPr lang="en-US" sz="2200" dirty="0">
                <a:latin typeface="Aptos" panose="020B0004020202020204" pitchFamily="34" charset="0"/>
                <a:cs typeface="Times New Roman" panose="02020603050405020304" pitchFamily="18" charset="0"/>
              </a:rPr>
              <a:t>Do not count time spent on other services that are being separately billed.</a:t>
            </a:r>
          </a:p>
          <a:p>
            <a:pPr>
              <a:buClrTx/>
            </a:pPr>
            <a:endParaRPr lang="en-US" sz="2100" dirty="0">
              <a:latin typeface="Aptos" panose="020B000402020202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6770B44D-4798-31CD-3663-CBA4C2D8A097}"/>
              </a:ext>
            </a:extLst>
          </p:cNvPr>
          <p:cNvPicPr>
            <a:picLocks noChangeAspect="1"/>
          </p:cNvPicPr>
          <p:nvPr/>
        </p:nvPicPr>
        <p:blipFill>
          <a:blip r:embed="rId3"/>
          <a:stretch>
            <a:fillRect/>
          </a:stretch>
        </p:blipFill>
        <p:spPr>
          <a:xfrm>
            <a:off x="2366473" y="4146804"/>
            <a:ext cx="6983493" cy="2180852"/>
          </a:xfrm>
          <a:prstGeom prst="rect">
            <a:avLst/>
          </a:prstGeom>
        </p:spPr>
      </p:pic>
    </p:spTree>
    <p:extLst>
      <p:ext uri="{BB962C8B-B14F-4D97-AF65-F5344CB8AC3E}">
        <p14:creationId xmlns:p14="http://schemas.microsoft.com/office/powerpoint/2010/main" val="2540268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CAD41-BA38-55A3-B223-9EC3EB97EC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13C0C-DA55-83FF-C007-6ACCE48EF8B0}"/>
              </a:ext>
            </a:extLst>
          </p:cNvPr>
          <p:cNvSpPr>
            <a:spLocks noGrp="1"/>
          </p:cNvSpPr>
          <p:nvPr>
            <p:ph type="title"/>
          </p:nvPr>
        </p:nvSpPr>
        <p:spPr/>
        <p:txBody>
          <a:bodyPr>
            <a:normAutofit/>
          </a:bodyPr>
          <a:lstStyle/>
          <a:p>
            <a:pPr lvl="0">
              <a:buClr>
                <a:srgbClr val="638BAD"/>
              </a:buClr>
            </a:pPr>
            <a:r>
              <a:rPr lang="en-US" sz="2800" dirty="0">
                <a:latin typeface="Aptos" panose="020B0004020202020204" pitchFamily="34" charset="0"/>
              </a:rPr>
              <a:t>Prolonged Visits - Preventive Service - G0513-G0514</a:t>
            </a:r>
            <a:endParaRPr lang="en-US" sz="2800" dirty="0">
              <a:latin typeface="Aptos" panose="020B000402020202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DE00A75D-6FA5-32D7-69E7-B62F0D24A357}"/>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4B28D56A-7E7D-A40B-5416-B06EF97D8DEF}"/>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39F91F1A-D1B7-6722-1D79-3FD9CE5AD5D5}"/>
              </a:ext>
            </a:extLst>
          </p:cNvPr>
          <p:cNvSpPr>
            <a:spLocks noGrp="1"/>
          </p:cNvSpPr>
          <p:nvPr>
            <p:ph sz="quarter" idx="1"/>
          </p:nvPr>
        </p:nvSpPr>
        <p:spPr>
          <a:xfrm>
            <a:off x="343949" y="1600200"/>
            <a:ext cx="11344115" cy="5013132"/>
          </a:xfrm>
        </p:spPr>
        <p:txBody>
          <a:bodyPr>
            <a:noAutofit/>
          </a:bodyPr>
          <a:lstStyle/>
          <a:p>
            <a:pPr>
              <a:buClrTx/>
            </a:pPr>
            <a:r>
              <a:rPr lang="en-US" sz="2400" b="1" dirty="0">
                <a:solidFill>
                  <a:srgbClr val="0070C0"/>
                </a:solidFill>
                <a:latin typeface="Aptos" panose="020B0004020202020204" pitchFamily="34" charset="0"/>
                <a:hlinkClick r:id="rId2">
                  <a:extLst>
                    <a:ext uri="{A12FA001-AC4F-418D-AE19-62706E023703}">
                      <ahyp:hlinkClr xmlns:ahyp="http://schemas.microsoft.com/office/drawing/2018/hyperlinkcolor" val="tx"/>
                    </a:ext>
                  </a:extLst>
                </a:hlinkClick>
              </a:rPr>
              <a:t>G0513</a:t>
            </a:r>
            <a:r>
              <a:rPr lang="en-US" sz="2400" dirty="0">
                <a:latin typeface="Aptos" panose="020B0004020202020204" pitchFamily="34" charset="0"/>
              </a:rPr>
              <a:t> – Prolonged preventive service in the office or other outpatient setting requiring direct patient contact beyond the timeframe associated with the service (report with preventive service code; use in place of 99415); first 30 minutes.</a:t>
            </a:r>
            <a:endParaRPr lang="en-US" sz="800" dirty="0">
              <a:latin typeface="Aptos" panose="020B0004020202020204" pitchFamily="34" charset="0"/>
              <a:cs typeface="Times New Roman" panose="02020603050405020304" pitchFamily="18" charset="0"/>
            </a:endParaRPr>
          </a:p>
          <a:p>
            <a:pPr lvl="1">
              <a:buClrTx/>
              <a:buFont typeface="Wingdings" panose="05000000000000000000" pitchFamily="2" charset="2"/>
              <a:buChar char="§"/>
            </a:pPr>
            <a:r>
              <a:rPr lang="en-US" sz="2100" b="1" u="sng" dirty="0">
                <a:latin typeface="Aptos" panose="020B0004020202020204" pitchFamily="34" charset="0"/>
              </a:rPr>
              <a:t>G0514</a:t>
            </a:r>
            <a:r>
              <a:rPr lang="en-US" sz="2100" dirty="0">
                <a:latin typeface="Aptos" panose="020B0004020202020204" pitchFamily="34" charset="0"/>
              </a:rPr>
              <a:t> - Each additional 30 minutes</a:t>
            </a:r>
            <a:r>
              <a:rPr lang="en-US" sz="2000" dirty="0">
                <a:latin typeface="Aptos" panose="020B0004020202020204" pitchFamily="34" charset="0"/>
              </a:rPr>
              <a:t> (Use in place of 99416).</a:t>
            </a:r>
            <a:endParaRPr lang="en-US" sz="2100" dirty="0">
              <a:latin typeface="Aptos" panose="020B0004020202020204" pitchFamily="34" charset="0"/>
            </a:endParaRPr>
          </a:p>
          <a:p>
            <a:pPr>
              <a:buClrTx/>
            </a:pPr>
            <a:endParaRPr lang="en-US" sz="800" dirty="0">
              <a:latin typeface="Aptos" panose="020B0004020202020204" pitchFamily="34" charset="0"/>
              <a:cs typeface="Times New Roman" panose="02020603050405020304" pitchFamily="18" charset="0"/>
            </a:endParaRPr>
          </a:p>
          <a:p>
            <a:pPr marL="342900" indent="-342900">
              <a:buClrTx/>
              <a:buFont typeface="Wingdings" panose="05000000000000000000" pitchFamily="2" charset="2"/>
              <a:buChar char="§"/>
            </a:pPr>
            <a:r>
              <a:rPr lang="en-US" sz="2400" dirty="0">
                <a:latin typeface="Aptos" panose="020B0004020202020204" pitchFamily="34" charset="0"/>
                <a:cs typeface="Times New Roman" panose="02020603050405020304" pitchFamily="18" charset="0"/>
              </a:rPr>
              <a:t>Do not count time spent on other services that are being separately billed.</a:t>
            </a:r>
          </a:p>
          <a:p>
            <a:pPr>
              <a:buClrTx/>
            </a:pPr>
            <a:endParaRPr lang="en-US" sz="900" dirty="0">
              <a:latin typeface="Aptos" panose="020B0004020202020204" pitchFamily="34" charset="0"/>
            </a:endParaRPr>
          </a:p>
          <a:p>
            <a:pPr>
              <a:buClrTx/>
            </a:pPr>
            <a:r>
              <a:rPr lang="en-US" sz="2000" dirty="0">
                <a:latin typeface="Aptos" panose="020B0004020202020204" pitchFamily="34" charset="0"/>
                <a:cs typeface="Times New Roman" panose="02020603050405020304" pitchFamily="18" charset="0"/>
              </a:rPr>
              <a:t>Timeframes for these services are as follows:</a:t>
            </a:r>
          </a:p>
          <a:p>
            <a:pPr>
              <a:buClrTx/>
            </a:pPr>
            <a:endParaRPr lang="en-US" sz="800" dirty="0">
              <a:latin typeface="Aptos" panose="020B000402020202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D8C2498C-688C-8120-E0A9-D1D71556A043}"/>
              </a:ext>
            </a:extLst>
          </p:cNvPr>
          <p:cNvPicPr>
            <a:picLocks noChangeAspect="1"/>
          </p:cNvPicPr>
          <p:nvPr/>
        </p:nvPicPr>
        <p:blipFill>
          <a:blip r:embed="rId3"/>
          <a:stretch>
            <a:fillRect/>
          </a:stretch>
        </p:blipFill>
        <p:spPr>
          <a:xfrm>
            <a:off x="1300600" y="4714468"/>
            <a:ext cx="7906853" cy="1533739"/>
          </a:xfrm>
          <a:prstGeom prst="rect">
            <a:avLst/>
          </a:prstGeom>
        </p:spPr>
      </p:pic>
    </p:spTree>
    <p:extLst>
      <p:ext uri="{BB962C8B-B14F-4D97-AF65-F5344CB8AC3E}">
        <p14:creationId xmlns:p14="http://schemas.microsoft.com/office/powerpoint/2010/main" val="1446739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CC766-CF78-83D1-91D0-4CEE9FEE0B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A3CF81-6809-6DAD-4E4E-94BECA1B705E}"/>
              </a:ext>
            </a:extLst>
          </p:cNvPr>
          <p:cNvSpPr>
            <a:spLocks noGrp="1"/>
          </p:cNvSpPr>
          <p:nvPr>
            <p:ph type="title"/>
          </p:nvPr>
        </p:nvSpPr>
        <p:spPr/>
        <p:txBody>
          <a:bodyPr>
            <a:normAutofit/>
          </a:bodyPr>
          <a:lstStyle/>
          <a:p>
            <a:pPr lvl="0">
              <a:buClr>
                <a:srgbClr val="638BAD"/>
              </a:buClr>
            </a:pPr>
            <a:r>
              <a:rPr lang="en-US" sz="2700" dirty="0">
                <a:latin typeface="Aptos" panose="020B0004020202020204" pitchFamily="34" charset="0"/>
              </a:rPr>
              <a:t>Prolonged Visits - Hospital Inpatient/Observation - G0316</a:t>
            </a:r>
            <a:endParaRPr lang="en-US" sz="2700" dirty="0">
              <a:latin typeface="Aptos" panose="020B000402020202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B8151598-B002-42E1-2D75-D76573F0306F}"/>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D5EB62FA-AB8E-EDBA-CBD6-8CB35DA4998B}"/>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42641D1-2830-6EFD-B21D-10916EEEDA4C}"/>
              </a:ext>
            </a:extLst>
          </p:cNvPr>
          <p:cNvSpPr>
            <a:spLocks noGrp="1"/>
          </p:cNvSpPr>
          <p:nvPr>
            <p:ph sz="quarter" idx="1"/>
          </p:nvPr>
        </p:nvSpPr>
        <p:spPr>
          <a:xfrm>
            <a:off x="343949" y="1600200"/>
            <a:ext cx="11344115" cy="5013132"/>
          </a:xfrm>
        </p:spPr>
        <p:txBody>
          <a:bodyPr>
            <a:noAutofit/>
          </a:bodyPr>
          <a:lstStyle/>
          <a:p>
            <a:pPr>
              <a:buClrTx/>
            </a:pPr>
            <a:r>
              <a:rPr lang="en-US" sz="2000" b="1" dirty="0">
                <a:solidFill>
                  <a:srgbClr val="0070C0"/>
                </a:solidFill>
                <a:latin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G0316</a:t>
            </a:r>
            <a:r>
              <a:rPr lang="en-US" sz="2000" dirty="0">
                <a:latin typeface="Aptos" panose="020B0004020202020204" pitchFamily="34" charset="0"/>
                <a:cs typeface="Times New Roman" panose="02020603050405020304" pitchFamily="18" charset="0"/>
              </a:rPr>
              <a:t> - Prolonged hospital inpatient or observation care E/M service(s) beyond the maximum required time of the highest level E/M code which has been selected based on time, with or without direct patient contact; each additional 15 minutes. </a:t>
            </a:r>
          </a:p>
          <a:p>
            <a:pPr marL="342900" indent="-342900">
              <a:buClrTx/>
              <a:buFont typeface="Wingdings" panose="05000000000000000000" pitchFamily="2" charset="2"/>
              <a:buChar char="§"/>
            </a:pPr>
            <a:r>
              <a:rPr lang="en-US" sz="1600" dirty="0">
                <a:latin typeface="Aptos" panose="020B0004020202020204" pitchFamily="34" charset="0"/>
                <a:cs typeface="Times New Roman" panose="02020603050405020304" pitchFamily="18" charset="0"/>
              </a:rPr>
              <a:t>Bill with 99223, 99233, and 99236. </a:t>
            </a:r>
          </a:p>
          <a:p>
            <a:pPr marL="342900" indent="-342900">
              <a:buClrTx/>
              <a:buFont typeface="Wingdings" panose="05000000000000000000" pitchFamily="2" charset="2"/>
              <a:buChar char="§"/>
            </a:pPr>
            <a:r>
              <a:rPr lang="en-US" sz="1600" dirty="0">
                <a:latin typeface="Aptos" panose="020B0004020202020204" pitchFamily="34" charset="0"/>
                <a:cs typeface="Times New Roman" panose="02020603050405020304" pitchFamily="18" charset="0"/>
              </a:rPr>
              <a:t>Do not report on the same date of service as 99354, 99355, 99358, 99359, 99415, 99416.</a:t>
            </a:r>
          </a:p>
          <a:p>
            <a:pPr marL="342900" indent="-342900">
              <a:buClrTx/>
              <a:buFont typeface="Wingdings" panose="05000000000000000000" pitchFamily="2" charset="2"/>
              <a:buChar char="§"/>
            </a:pPr>
            <a:r>
              <a:rPr lang="en-US" sz="1600" dirty="0">
                <a:latin typeface="Aptos" panose="020B0004020202020204" pitchFamily="34" charset="0"/>
                <a:cs typeface="Times New Roman" panose="02020603050405020304" pitchFamily="18" charset="0"/>
              </a:rPr>
              <a:t>Use in place of 99418. </a:t>
            </a:r>
          </a:p>
          <a:p>
            <a:pPr marL="342900" indent="-342900">
              <a:buClrTx/>
              <a:buFont typeface="Wingdings" panose="05000000000000000000" pitchFamily="2" charset="2"/>
              <a:buChar char="§"/>
            </a:pPr>
            <a:r>
              <a:rPr lang="en-US" sz="1600" dirty="0">
                <a:latin typeface="Aptos" panose="020B0004020202020204" pitchFamily="34" charset="0"/>
                <a:cs typeface="Times New Roman" panose="02020603050405020304" pitchFamily="18" charset="0"/>
              </a:rPr>
              <a:t>Do not count time spent on other services that are being separately billed.</a:t>
            </a:r>
          </a:p>
          <a:p>
            <a:pPr marL="342900" indent="-342900">
              <a:buClrTx/>
              <a:buFont typeface="Wingdings" panose="05000000000000000000" pitchFamily="2" charset="2"/>
              <a:buChar char="§"/>
            </a:pPr>
            <a:r>
              <a:rPr lang="en-US" sz="1600" dirty="0">
                <a:latin typeface="Aptos" panose="020B0004020202020204" pitchFamily="34" charset="0"/>
                <a:cs typeface="Times New Roman" panose="02020603050405020304" pitchFamily="18" charset="0"/>
              </a:rPr>
              <a:t>Count time spent performing qualifying activities when performed on any date within the surveyed timeframe for the visit</a:t>
            </a:r>
          </a:p>
          <a:p>
            <a:pPr>
              <a:buClrTx/>
            </a:pPr>
            <a:endParaRPr lang="en-US" sz="1600" dirty="0">
              <a:latin typeface="Aptos" panose="020B0004020202020204" pitchFamily="34" charset="0"/>
              <a:cs typeface="Times New Roman" panose="02020603050405020304" pitchFamily="18" charset="0"/>
            </a:endParaRPr>
          </a:p>
          <a:p>
            <a:pPr>
              <a:buClrTx/>
            </a:pPr>
            <a:endParaRPr lang="en-US" sz="2100" dirty="0">
              <a:latin typeface="Aptos" panose="020B000402020202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23F18937-DC22-CFD6-5230-87C7D1D5A52E}"/>
              </a:ext>
            </a:extLst>
          </p:cNvPr>
          <p:cNvPicPr>
            <a:picLocks noChangeAspect="1"/>
          </p:cNvPicPr>
          <p:nvPr/>
        </p:nvPicPr>
        <p:blipFill>
          <a:blip r:embed="rId3"/>
          <a:stretch>
            <a:fillRect/>
          </a:stretch>
        </p:blipFill>
        <p:spPr>
          <a:xfrm>
            <a:off x="1654049" y="4430806"/>
            <a:ext cx="7956295" cy="2198594"/>
          </a:xfrm>
          <a:prstGeom prst="rect">
            <a:avLst/>
          </a:prstGeom>
        </p:spPr>
      </p:pic>
    </p:spTree>
    <p:extLst>
      <p:ext uri="{BB962C8B-B14F-4D97-AF65-F5344CB8AC3E}">
        <p14:creationId xmlns:p14="http://schemas.microsoft.com/office/powerpoint/2010/main" val="3325355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BFC15-AEF0-22F7-160E-B8D83FC5C2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34EC19-B3EE-0AE7-8529-A8D588877C5B}"/>
              </a:ext>
            </a:extLst>
          </p:cNvPr>
          <p:cNvSpPr>
            <a:spLocks noGrp="1"/>
          </p:cNvSpPr>
          <p:nvPr>
            <p:ph type="title"/>
          </p:nvPr>
        </p:nvSpPr>
        <p:spPr/>
        <p:txBody>
          <a:bodyPr>
            <a:normAutofit/>
          </a:bodyPr>
          <a:lstStyle/>
          <a:p>
            <a:pPr lvl="0">
              <a:buClr>
                <a:srgbClr val="638BAD"/>
              </a:buClr>
            </a:pPr>
            <a:r>
              <a:rPr lang="en-US" sz="3200" dirty="0">
                <a:latin typeface="Aptos" panose="020B0004020202020204" pitchFamily="34" charset="0"/>
              </a:rPr>
              <a:t>Prolonged Visits - Nursing Facility - G0317</a:t>
            </a:r>
            <a:endParaRPr lang="en-US" sz="3200" dirty="0">
              <a:latin typeface="Aptos" panose="020B000402020202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73BCE3A6-7C0C-84D9-65C8-A9488DCA09A2}"/>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D07661DA-F8AB-D52F-AE40-A55BA52A6E50}"/>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4BA6F9DC-6CF5-EF1A-F452-14AA39014B54}"/>
              </a:ext>
            </a:extLst>
          </p:cNvPr>
          <p:cNvSpPr>
            <a:spLocks noGrp="1"/>
          </p:cNvSpPr>
          <p:nvPr>
            <p:ph sz="quarter" idx="1"/>
          </p:nvPr>
        </p:nvSpPr>
        <p:spPr>
          <a:xfrm>
            <a:off x="343949" y="1600200"/>
            <a:ext cx="11344115" cy="5013132"/>
          </a:xfrm>
        </p:spPr>
        <p:txBody>
          <a:bodyPr>
            <a:noAutofit/>
          </a:bodyPr>
          <a:lstStyle/>
          <a:p>
            <a:pPr>
              <a:buClrTx/>
            </a:pPr>
            <a:r>
              <a:rPr lang="en-US" sz="2200" b="1" dirty="0">
                <a:solidFill>
                  <a:srgbClr val="0070C0"/>
                </a:solidFill>
                <a:latin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G0317</a:t>
            </a:r>
            <a:r>
              <a:rPr lang="en-US" sz="2200" dirty="0">
                <a:latin typeface="Aptos" panose="020B0004020202020204" pitchFamily="34" charset="0"/>
                <a:cs typeface="Times New Roman" panose="02020603050405020304" pitchFamily="18" charset="0"/>
              </a:rPr>
              <a:t> - Prolonged nursing facility evaluation and management service(s) beyond the maximum required time of the highest level E/M </a:t>
            </a:r>
            <a:r>
              <a:rPr lang="en-US" sz="2000" dirty="0">
                <a:latin typeface="Aptos" panose="020B0004020202020204" pitchFamily="34" charset="0"/>
                <a:cs typeface="Times New Roman" panose="02020603050405020304" pitchFamily="18" charset="0"/>
              </a:rPr>
              <a:t>code</a:t>
            </a:r>
            <a:r>
              <a:rPr lang="en-US" sz="2200" dirty="0">
                <a:latin typeface="Aptos" panose="020B0004020202020204" pitchFamily="34" charset="0"/>
                <a:cs typeface="Times New Roman" panose="02020603050405020304" pitchFamily="18" charset="0"/>
              </a:rPr>
              <a:t> which has been selected based on time, with or without direct patient contact; each additional 15 minutes. </a:t>
            </a:r>
          </a:p>
          <a:p>
            <a:pPr marL="342900" indent="-342900">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Bill with 99306, 99310. </a:t>
            </a:r>
          </a:p>
          <a:p>
            <a:pPr marL="342900" indent="-342900">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Do not report on the same date of service as 99304, 99305, 99307, 99308, 99315 and 99316.</a:t>
            </a:r>
          </a:p>
          <a:p>
            <a:pPr marL="342900" indent="-342900">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Do not count time spent on other services that are being separately billed.</a:t>
            </a:r>
          </a:p>
          <a:p>
            <a:pPr marL="342900" indent="-342900">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Count time spent performing qualifying activities when performed on any date within the surveyed timeframe for the visit</a:t>
            </a:r>
          </a:p>
          <a:p>
            <a:pPr>
              <a:buClrTx/>
            </a:pPr>
            <a:endParaRPr lang="en-US" sz="2100" dirty="0">
              <a:latin typeface="Aptos" panose="020B000402020202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FE7E9003-0D06-4492-8C0E-9B741FFF4135}"/>
              </a:ext>
            </a:extLst>
          </p:cNvPr>
          <p:cNvPicPr>
            <a:picLocks noChangeAspect="1"/>
          </p:cNvPicPr>
          <p:nvPr/>
        </p:nvPicPr>
        <p:blipFill>
          <a:blip r:embed="rId3"/>
          <a:stretch>
            <a:fillRect/>
          </a:stretch>
        </p:blipFill>
        <p:spPr>
          <a:xfrm>
            <a:off x="1440241" y="4586588"/>
            <a:ext cx="8829337" cy="1816784"/>
          </a:xfrm>
          <a:prstGeom prst="rect">
            <a:avLst/>
          </a:prstGeom>
        </p:spPr>
      </p:pic>
    </p:spTree>
    <p:extLst>
      <p:ext uri="{BB962C8B-B14F-4D97-AF65-F5344CB8AC3E}">
        <p14:creationId xmlns:p14="http://schemas.microsoft.com/office/powerpoint/2010/main" val="302222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9238D-417B-8063-E6B0-BEDB98C8BC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DB699C-903B-B77E-4753-827F67A5087A}"/>
              </a:ext>
            </a:extLst>
          </p:cNvPr>
          <p:cNvSpPr>
            <a:spLocks noGrp="1"/>
          </p:cNvSpPr>
          <p:nvPr>
            <p:ph type="title"/>
          </p:nvPr>
        </p:nvSpPr>
        <p:spPr/>
        <p:txBody>
          <a:bodyPr>
            <a:normAutofit/>
          </a:bodyPr>
          <a:lstStyle/>
          <a:p>
            <a:pPr lvl="0">
              <a:buClr>
                <a:srgbClr val="638BAD"/>
              </a:buClr>
            </a:pPr>
            <a:r>
              <a:rPr lang="en-US" sz="3200" dirty="0">
                <a:latin typeface="Aptos" panose="020B0004020202020204" pitchFamily="34" charset="0"/>
              </a:rPr>
              <a:t>Prolonged Visits - Home or Residence - G0318</a:t>
            </a:r>
            <a:endParaRPr lang="en-US" sz="3200" dirty="0">
              <a:latin typeface="Aptos" panose="020B000402020202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86B9A2D7-EDCB-0DCA-D1FD-FC5A55AE569C}"/>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A5269AC8-22CD-E2CF-A784-7E009CB20EAE}"/>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DD755B59-FF36-CF34-14F0-63CF7C24D355}"/>
              </a:ext>
            </a:extLst>
          </p:cNvPr>
          <p:cNvSpPr>
            <a:spLocks noGrp="1"/>
          </p:cNvSpPr>
          <p:nvPr>
            <p:ph sz="quarter" idx="1"/>
          </p:nvPr>
        </p:nvSpPr>
        <p:spPr>
          <a:xfrm>
            <a:off x="343949" y="1600200"/>
            <a:ext cx="11344115" cy="5013132"/>
          </a:xfrm>
        </p:spPr>
        <p:txBody>
          <a:bodyPr>
            <a:noAutofit/>
          </a:bodyPr>
          <a:lstStyle/>
          <a:p>
            <a:pPr>
              <a:buClrTx/>
            </a:pPr>
            <a:r>
              <a:rPr lang="en-US" sz="2400" b="1" dirty="0">
                <a:solidFill>
                  <a:srgbClr val="0070C0"/>
                </a:solidFill>
                <a:latin typeface="Aptos" panose="020B0004020202020204" pitchFamily="34" charset="0"/>
                <a:hlinkClick r:id="rId2">
                  <a:extLst>
                    <a:ext uri="{A12FA001-AC4F-418D-AE19-62706E023703}">
                      <ahyp:hlinkClr xmlns:ahyp="http://schemas.microsoft.com/office/drawing/2018/hyperlinkcolor" val="tx"/>
                    </a:ext>
                  </a:extLst>
                </a:hlinkClick>
              </a:rPr>
              <a:t>G0318</a:t>
            </a:r>
            <a:r>
              <a:rPr lang="en-US" sz="2400" dirty="0">
                <a:latin typeface="Aptos" panose="020B0004020202020204" pitchFamily="34" charset="0"/>
              </a:rPr>
              <a:t> - </a:t>
            </a:r>
            <a:r>
              <a:rPr lang="en-US" sz="2400" b="0" i="0" dirty="0">
                <a:effectLst/>
                <a:latin typeface="Aptos" panose="020B0004020202020204" pitchFamily="34" charset="0"/>
              </a:rPr>
              <a:t>Prolonged home or residence evaluation and management service(s) </a:t>
            </a:r>
            <a:r>
              <a:rPr lang="en-US" sz="2400" dirty="0">
                <a:latin typeface="Aptos" panose="020B0004020202020204" pitchFamily="34" charset="0"/>
                <a:cs typeface="Times New Roman" panose="02020603050405020304" pitchFamily="18" charset="0"/>
              </a:rPr>
              <a:t>beyond the maximum required time of the highest level E/M code which has been selected based on time, with or without direct patient contact; each additional 15 minutes. </a:t>
            </a:r>
          </a:p>
          <a:p>
            <a:pPr marL="342900" indent="-342900">
              <a:buClrTx/>
              <a:buFont typeface="Wingdings" panose="05000000000000000000" pitchFamily="2" charset="2"/>
              <a:buChar char="§"/>
            </a:pPr>
            <a:r>
              <a:rPr lang="en-US" sz="2000" dirty="0">
                <a:latin typeface="Aptos" panose="020B0004020202020204" pitchFamily="34" charset="0"/>
                <a:cs typeface="Times New Roman" panose="02020603050405020304" pitchFamily="18" charset="0"/>
              </a:rPr>
              <a:t>Bill with 99345, 99350. </a:t>
            </a:r>
          </a:p>
          <a:p>
            <a:pPr marL="342900" indent="-342900">
              <a:buClrTx/>
              <a:buFont typeface="Wingdings" panose="05000000000000000000" pitchFamily="2" charset="2"/>
              <a:buChar char="§"/>
            </a:pPr>
            <a:r>
              <a:rPr lang="en-US" sz="2000" dirty="0">
                <a:latin typeface="Aptos" panose="020B0004020202020204" pitchFamily="34" charset="0"/>
                <a:cs typeface="Times New Roman" panose="02020603050405020304" pitchFamily="18" charset="0"/>
              </a:rPr>
              <a:t>Do not report on the same date of service as 99358, 99359, or 99417.</a:t>
            </a:r>
          </a:p>
          <a:p>
            <a:pPr marL="342900" indent="-342900">
              <a:buClrTx/>
              <a:buFont typeface="Wingdings" panose="05000000000000000000" pitchFamily="2" charset="2"/>
              <a:buChar char="§"/>
            </a:pPr>
            <a:r>
              <a:rPr lang="en-US" sz="2000" dirty="0">
                <a:latin typeface="Aptos" panose="020B0004020202020204" pitchFamily="34" charset="0"/>
                <a:cs typeface="Times New Roman" panose="02020603050405020304" pitchFamily="18" charset="0"/>
              </a:rPr>
              <a:t>Do not count time spent on other services that are being separately billed.</a:t>
            </a:r>
          </a:p>
          <a:p>
            <a:pPr marL="342900" indent="-342900">
              <a:buClrTx/>
              <a:buFont typeface="Wingdings" panose="05000000000000000000" pitchFamily="2" charset="2"/>
              <a:buChar char="§"/>
            </a:pPr>
            <a:r>
              <a:rPr lang="en-US" sz="2000" dirty="0">
                <a:latin typeface="Aptos" panose="020B0004020202020204" pitchFamily="34" charset="0"/>
                <a:cs typeface="Times New Roman" panose="02020603050405020304" pitchFamily="18" charset="0"/>
              </a:rPr>
              <a:t>Count time spent performing qualifying activities when performed on any date within the surveyed timeframe for the visit</a:t>
            </a:r>
          </a:p>
          <a:p>
            <a:pPr>
              <a:buClrTx/>
            </a:pPr>
            <a:endParaRPr lang="en-US" sz="2100" dirty="0">
              <a:latin typeface="Aptos" panose="020B000402020202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AB2A65B5-0DD9-8677-79FC-8B3F208B0E31}"/>
              </a:ext>
            </a:extLst>
          </p:cNvPr>
          <p:cNvPicPr>
            <a:picLocks noChangeAspect="1"/>
          </p:cNvPicPr>
          <p:nvPr/>
        </p:nvPicPr>
        <p:blipFill>
          <a:blip r:embed="rId3"/>
          <a:stretch>
            <a:fillRect/>
          </a:stretch>
        </p:blipFill>
        <p:spPr>
          <a:xfrm>
            <a:off x="1840547" y="4708543"/>
            <a:ext cx="8212863" cy="1722226"/>
          </a:xfrm>
          <a:prstGeom prst="rect">
            <a:avLst/>
          </a:prstGeom>
        </p:spPr>
      </p:pic>
    </p:spTree>
    <p:extLst>
      <p:ext uri="{BB962C8B-B14F-4D97-AF65-F5344CB8AC3E}">
        <p14:creationId xmlns:p14="http://schemas.microsoft.com/office/powerpoint/2010/main" val="240539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156D7-AF84-691B-AE22-E3AD7D6404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754F7B-54A6-7A17-3269-9F2307B0E953}"/>
              </a:ext>
            </a:extLst>
          </p:cNvPr>
          <p:cNvSpPr>
            <a:spLocks noGrp="1"/>
          </p:cNvSpPr>
          <p:nvPr>
            <p:ph type="title"/>
          </p:nvPr>
        </p:nvSpPr>
        <p:spPr/>
        <p:txBody>
          <a:bodyPr>
            <a:normAutofit/>
          </a:bodyPr>
          <a:lstStyle/>
          <a:p>
            <a:r>
              <a:rPr lang="en-US" sz="4000" dirty="0">
                <a:latin typeface="+mn-lt"/>
                <a:cs typeface="Times New Roman" panose="02020603050405020304" pitchFamily="18" charset="0"/>
              </a:rPr>
              <a:t>Prolonged Services </a:t>
            </a:r>
            <a:r>
              <a:rPr lang="en-US" sz="4000" dirty="0">
                <a:latin typeface="+mn-lt"/>
              </a:rPr>
              <a:t>Summary</a:t>
            </a:r>
            <a:endParaRPr lang="en-US" sz="4000" dirty="0">
              <a:latin typeface="Aptos" panose="020B0004020202020204" pitchFamily="34" charset="0"/>
            </a:endParaRPr>
          </a:p>
        </p:txBody>
      </p:sp>
      <p:sp>
        <p:nvSpPr>
          <p:cNvPr id="4" name="Slide Number Placeholder 3">
            <a:extLst>
              <a:ext uri="{FF2B5EF4-FFF2-40B4-BE49-F238E27FC236}">
                <a16:creationId xmlns:a16="http://schemas.microsoft.com/office/drawing/2014/main" id="{BFFA32FC-DDF9-0578-52DC-A08FA62A5E84}"/>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2</a:t>
            </a:fld>
            <a:endParaRPr lang="en-US" dirty="0"/>
          </a:p>
        </p:txBody>
      </p:sp>
      <p:sp>
        <p:nvSpPr>
          <p:cNvPr id="10" name="Content Placeholder 9">
            <a:extLst>
              <a:ext uri="{FF2B5EF4-FFF2-40B4-BE49-F238E27FC236}">
                <a16:creationId xmlns:a16="http://schemas.microsoft.com/office/drawing/2014/main" id="{C8E56FC7-6B9C-F7AC-D332-06E94C46699E}"/>
              </a:ext>
            </a:extLst>
          </p:cNvPr>
          <p:cNvSpPr>
            <a:spLocks noGrp="1"/>
          </p:cNvSpPr>
          <p:nvPr>
            <p:ph sz="quarter" idx="1"/>
          </p:nvPr>
        </p:nvSpPr>
        <p:spPr>
          <a:xfrm>
            <a:off x="518140" y="1600200"/>
            <a:ext cx="11169924" cy="4495800"/>
          </a:xfrm>
        </p:spPr>
        <p:txBody>
          <a:bodyPr>
            <a:normAutofit fontScale="92500" lnSpcReduction="10000"/>
          </a:bodyPr>
          <a:lstStyle/>
          <a:p>
            <a:pPr marL="0" indent="0">
              <a:lnSpc>
                <a:spcPct val="100000"/>
              </a:lnSpc>
              <a:buNone/>
            </a:pPr>
            <a:r>
              <a:rPr lang="en-US" sz="3200" kern="100" dirty="0">
                <a:effectLst/>
                <a:ea typeface="Aptos" panose="020B0004020202020204" pitchFamily="34" charset="0"/>
                <a:cs typeface="Times New Roman" panose="02020603050405020304" pitchFamily="18" charset="0"/>
              </a:rPr>
              <a:t>Prolonged services codes are add-on codes to </a:t>
            </a:r>
            <a:r>
              <a:rPr lang="en-US" sz="3200" dirty="0">
                <a:cs typeface="Times New Roman" panose="02020603050405020304" pitchFamily="18" charset="0"/>
              </a:rPr>
              <a:t>evaluation and management (E/M)</a:t>
            </a:r>
            <a:r>
              <a:rPr lang="en-US" sz="3200" kern="100" dirty="0">
                <a:effectLst/>
                <a:ea typeface="Aptos" panose="020B0004020202020204" pitchFamily="34" charset="0"/>
                <a:cs typeface="Times New Roman" panose="02020603050405020304" pitchFamily="18" charset="0"/>
              </a:rPr>
              <a:t> services and are used when a physician or other qualified healthcare professional spends more time with a patient than the time allotted to the E/M code. Prolonged services codes have gone through a series of changes and have been revised as to time thresholds, addition and deletion of codes, and definition amendments. </a:t>
            </a:r>
          </a:p>
          <a:p>
            <a:pPr marL="0" indent="0">
              <a:buNone/>
            </a:pPr>
            <a:r>
              <a:rPr lang="en-US" sz="3200" kern="100" dirty="0">
                <a:effectLst/>
                <a:ea typeface="Aptos" panose="020B0004020202020204" pitchFamily="34" charset="0"/>
                <a:cs typeface="Times New Roman" panose="02020603050405020304" pitchFamily="18" charset="0"/>
              </a:rPr>
              <a:t>Medicare does not recognize many of the revisions and thus has separate code sets, definitions, and billing conventions (see slides 13-21).</a:t>
            </a:r>
            <a:endParaRPr lang="en-US" sz="2000" dirty="0">
              <a:latin typeface="Aptos" panose="020B0004020202020204" pitchFamily="34" charset="0"/>
            </a:endParaRPr>
          </a:p>
        </p:txBody>
      </p:sp>
    </p:spTree>
    <p:extLst>
      <p:ext uri="{BB962C8B-B14F-4D97-AF65-F5344CB8AC3E}">
        <p14:creationId xmlns:p14="http://schemas.microsoft.com/office/powerpoint/2010/main" val="1950363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50EBF-7D86-083C-D012-79795EC712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C943D7-297E-48FA-019C-E78E4029A742}"/>
              </a:ext>
            </a:extLst>
          </p:cNvPr>
          <p:cNvSpPr>
            <a:spLocks noGrp="1"/>
          </p:cNvSpPr>
          <p:nvPr>
            <p:ph type="title"/>
          </p:nvPr>
        </p:nvSpPr>
        <p:spPr/>
        <p:txBody>
          <a:bodyPr>
            <a:normAutofit/>
          </a:bodyPr>
          <a:lstStyle/>
          <a:p>
            <a:pPr lvl="0">
              <a:buClr>
                <a:srgbClr val="638BAD"/>
              </a:buClr>
            </a:pPr>
            <a:r>
              <a:rPr lang="en-US" sz="4000" dirty="0">
                <a:latin typeface="Aptos" panose="020B0004020202020204" pitchFamily="34" charset="0"/>
                <a:cs typeface="Times New Roman" panose="02020603050405020304" pitchFamily="18" charset="0"/>
              </a:rPr>
              <a:t>Prolonged Services 99415-99416</a:t>
            </a:r>
          </a:p>
        </p:txBody>
      </p:sp>
      <p:sp>
        <p:nvSpPr>
          <p:cNvPr id="3" name="Footer Placeholder 2">
            <a:extLst>
              <a:ext uri="{FF2B5EF4-FFF2-40B4-BE49-F238E27FC236}">
                <a16:creationId xmlns:a16="http://schemas.microsoft.com/office/drawing/2014/main" id="{6AE008A1-2E88-1A0F-DD7C-28157613EA68}"/>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4FA8C228-C0B9-0B93-8466-E1C5CD5822A3}"/>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0DDDFA5-C35F-C9FC-BB92-1935D537E4D0}"/>
              </a:ext>
            </a:extLst>
          </p:cNvPr>
          <p:cNvSpPr>
            <a:spLocks noGrp="1"/>
          </p:cNvSpPr>
          <p:nvPr>
            <p:ph sz="quarter" idx="1"/>
          </p:nvPr>
        </p:nvSpPr>
        <p:spPr>
          <a:xfrm>
            <a:off x="343949" y="1600200"/>
            <a:ext cx="11344115" cy="5013132"/>
          </a:xfrm>
        </p:spPr>
        <p:txBody>
          <a:bodyPr>
            <a:noAutofit/>
          </a:bodyPr>
          <a:lstStyle/>
          <a:p>
            <a:pPr>
              <a:buClrTx/>
            </a:pPr>
            <a:r>
              <a:rPr lang="en-US" sz="2800" dirty="0">
                <a:solidFill>
                  <a:srgbClr val="0070C0"/>
                </a:solidFill>
                <a:latin typeface="Aptos" panose="020B0004020202020204" pitchFamily="34" charset="0"/>
                <a:cs typeface="Times New Roman" panose="02020603050405020304" pitchFamily="18" charset="0"/>
              </a:rPr>
              <a:t>99415-99416 - Prolonged Clinical Staff Services With Physician or Other Qualified Health Care Professional Supervision</a:t>
            </a:r>
          </a:p>
          <a:p>
            <a:pPr marL="365760" lvl="1" indent="0">
              <a:buClrTx/>
              <a:buNone/>
            </a:pPr>
            <a:r>
              <a:rPr lang="en-US" sz="1800" b="1" u="sng" dirty="0">
                <a:latin typeface="Aptos" panose="020B0004020202020204" pitchFamily="34" charset="0"/>
                <a:cs typeface="Times New Roman" panose="02020603050405020304" pitchFamily="18" charset="0"/>
              </a:rPr>
              <a:t>99415</a:t>
            </a:r>
            <a:r>
              <a:rPr lang="en-US" sz="1800" dirty="0">
                <a:latin typeface="Aptos" panose="020B0004020202020204" pitchFamily="34" charset="0"/>
                <a:cs typeface="Times New Roman" panose="02020603050405020304" pitchFamily="18" charset="0"/>
              </a:rPr>
              <a:t> - Prolonged </a:t>
            </a:r>
            <a:r>
              <a:rPr lang="en-US" sz="1800" u="sng" dirty="0">
                <a:latin typeface="Aptos" panose="020B0004020202020204" pitchFamily="34" charset="0"/>
                <a:cs typeface="Times New Roman" panose="02020603050405020304" pitchFamily="18" charset="0"/>
              </a:rPr>
              <a:t>clinical staff</a:t>
            </a:r>
            <a:r>
              <a:rPr lang="en-US" sz="1800" dirty="0">
                <a:latin typeface="Aptos" panose="020B0004020202020204" pitchFamily="34" charset="0"/>
                <a:cs typeface="Times New Roman" panose="02020603050405020304" pitchFamily="18" charset="0"/>
              </a:rPr>
              <a:t> face-to-face time beyond the E/M service time in the office or outpatient setting (even if the time spent on that date is not continuous), with physician supervision; first hour. </a:t>
            </a: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Bill with E/M codes 99202-99205 and 99211-99215. </a:t>
            </a:r>
          </a:p>
          <a:p>
            <a:pPr lvl="1">
              <a:buClrTx/>
              <a:buFont typeface="Wingdings" panose="05000000000000000000" pitchFamily="2" charset="2"/>
              <a:buChar char="§"/>
            </a:pPr>
            <a:r>
              <a:rPr lang="en-US" sz="1800" dirty="0">
                <a:latin typeface="Aptos" panose="020B0004020202020204" pitchFamily="34" charset="0"/>
              </a:rPr>
              <a:t>Do not bill with CPT 99417.</a:t>
            </a:r>
            <a:endParaRPr lang="en-US" sz="1800" dirty="0">
              <a:latin typeface="Aptos" panose="020B0004020202020204" pitchFamily="34" charset="0"/>
              <a:cs typeface="Times New Roman" panose="02020603050405020304" pitchFamily="18" charset="0"/>
            </a:endParaRP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Use 99415 when the E/M code time threshold has been surpassed by 30 minutes. </a:t>
            </a: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Do not count time spent on other services that are being separately billed.</a:t>
            </a:r>
          </a:p>
          <a:p>
            <a:pPr marL="365760" lvl="1" indent="0">
              <a:buClrTx/>
              <a:buNone/>
            </a:pPr>
            <a:endParaRPr lang="en-US" sz="800" b="1" u="sng" dirty="0">
              <a:latin typeface="Aptos" panose="020B0004020202020204" pitchFamily="34" charset="0"/>
              <a:cs typeface="Times New Roman" panose="02020603050405020304" pitchFamily="18" charset="0"/>
            </a:endParaRPr>
          </a:p>
          <a:p>
            <a:pPr marL="365760" lvl="1" indent="0">
              <a:buClrTx/>
              <a:buNone/>
            </a:pPr>
            <a:r>
              <a:rPr lang="en-US" sz="1800" b="1" u="sng" dirty="0">
                <a:latin typeface="Aptos" panose="020B0004020202020204" pitchFamily="34" charset="0"/>
                <a:cs typeface="Times New Roman" panose="02020603050405020304" pitchFamily="18" charset="0"/>
              </a:rPr>
              <a:t>99416</a:t>
            </a:r>
            <a:r>
              <a:rPr lang="en-US" sz="1800" dirty="0">
                <a:latin typeface="Aptos" panose="020B0004020202020204" pitchFamily="34" charset="0"/>
                <a:cs typeface="Times New Roman" panose="02020603050405020304" pitchFamily="18" charset="0"/>
              </a:rPr>
              <a:t> - Each additional 30 minutes (list in addition to 99415). </a:t>
            </a: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99416 may be used to report the final 15-30 minutes of prolonged service. Prolonged service of less than 15 minutes beyond the first hour (99415) or less than 15 minutes beyond the final 30 minutes (99416) is not reported separately. </a:t>
            </a:r>
          </a:p>
          <a:p>
            <a:pPr indent="-274320">
              <a:buClrTx/>
            </a:pPr>
            <a:endParaRPr lang="en-US" sz="800" dirty="0">
              <a:latin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2734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C16D6-4F12-57E2-3856-BB27601437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06C07-4DF6-2346-6161-6F2ADEBE61A8}"/>
              </a:ext>
            </a:extLst>
          </p:cNvPr>
          <p:cNvSpPr>
            <a:spLocks noGrp="1"/>
          </p:cNvSpPr>
          <p:nvPr>
            <p:ph type="title"/>
          </p:nvPr>
        </p:nvSpPr>
        <p:spPr/>
        <p:txBody>
          <a:bodyPr/>
          <a:lstStyle/>
          <a:p>
            <a:r>
              <a:rPr lang="en-US" dirty="0">
                <a:latin typeface="Aptos" panose="020B0004020202020204" pitchFamily="34" charset="0"/>
              </a:rPr>
              <a:t>99415-99416 Timetable</a:t>
            </a:r>
          </a:p>
        </p:txBody>
      </p:sp>
      <p:sp>
        <p:nvSpPr>
          <p:cNvPr id="4" name="Slide Number Placeholder 3">
            <a:extLst>
              <a:ext uri="{FF2B5EF4-FFF2-40B4-BE49-F238E27FC236}">
                <a16:creationId xmlns:a16="http://schemas.microsoft.com/office/drawing/2014/main" id="{087190C0-BEF6-6494-AB45-8CA89C35DEDA}"/>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21</a:t>
            </a:fld>
            <a:endParaRPr lang="en-US" dirty="0"/>
          </a:p>
        </p:txBody>
      </p:sp>
      <p:pic>
        <p:nvPicPr>
          <p:cNvPr id="7" name="Content Placeholder 6">
            <a:extLst>
              <a:ext uri="{FF2B5EF4-FFF2-40B4-BE49-F238E27FC236}">
                <a16:creationId xmlns:a16="http://schemas.microsoft.com/office/drawing/2014/main" id="{D686E8EC-C099-411E-0B28-FDF631992DC0}"/>
              </a:ext>
            </a:extLst>
          </p:cNvPr>
          <p:cNvPicPr>
            <a:picLocks noGrp="1" noChangeAspect="1"/>
          </p:cNvPicPr>
          <p:nvPr>
            <p:ph sz="quarter" idx="1"/>
          </p:nvPr>
        </p:nvPicPr>
        <p:blipFill>
          <a:blip r:embed="rId2"/>
          <a:stretch>
            <a:fillRect/>
          </a:stretch>
        </p:blipFill>
        <p:spPr>
          <a:xfrm>
            <a:off x="900321" y="2839006"/>
            <a:ext cx="10704286" cy="3322745"/>
          </a:xfrm>
        </p:spPr>
      </p:pic>
      <p:sp>
        <p:nvSpPr>
          <p:cNvPr id="9" name="TextBox 8">
            <a:extLst>
              <a:ext uri="{FF2B5EF4-FFF2-40B4-BE49-F238E27FC236}">
                <a16:creationId xmlns:a16="http://schemas.microsoft.com/office/drawing/2014/main" id="{44514DA5-C6C1-3E70-372F-12024D4B64D3}"/>
              </a:ext>
            </a:extLst>
          </p:cNvPr>
          <p:cNvSpPr txBox="1"/>
          <p:nvPr/>
        </p:nvSpPr>
        <p:spPr>
          <a:xfrm>
            <a:off x="812801" y="1638677"/>
            <a:ext cx="10974811" cy="1200329"/>
          </a:xfrm>
          <a:prstGeom prst="rect">
            <a:avLst/>
          </a:prstGeom>
          <a:noFill/>
        </p:spPr>
        <p:txBody>
          <a:bodyPr wrap="square">
            <a:spAutoFit/>
          </a:bodyPr>
          <a:lstStyle/>
          <a:p>
            <a:pPr>
              <a:buClrTx/>
            </a:pPr>
            <a:r>
              <a:rPr lang="en-US" sz="1800" dirty="0">
                <a:latin typeface="Aptos" panose="020B0004020202020204" pitchFamily="34" charset="0"/>
                <a:cs typeface="Times New Roman" panose="02020603050405020304" pitchFamily="18" charset="0"/>
              </a:rPr>
              <a:t>The starting point for 99415 is 30 minutes beyond the typical clinical staff time for ongoing assessment of the patient during the office visit. The table provides the typical clinical staff times for the E/M codes, the range of time beyond the clinical staff time for which 99415 may be reported, and the starting point at which 99416 may be reported.</a:t>
            </a:r>
          </a:p>
        </p:txBody>
      </p:sp>
    </p:spTree>
    <p:extLst>
      <p:ext uri="{BB962C8B-B14F-4D97-AF65-F5344CB8AC3E}">
        <p14:creationId xmlns:p14="http://schemas.microsoft.com/office/powerpoint/2010/main" val="1169191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3CB420-F955-C076-3895-007196C9B9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992DF4-8190-2834-75AC-5BAF0693BE59}"/>
              </a:ext>
            </a:extLst>
          </p:cNvPr>
          <p:cNvSpPr>
            <a:spLocks noGrp="1"/>
          </p:cNvSpPr>
          <p:nvPr>
            <p:ph type="title"/>
          </p:nvPr>
        </p:nvSpPr>
        <p:spPr/>
        <p:txBody>
          <a:bodyPr>
            <a:normAutofit/>
          </a:bodyPr>
          <a:lstStyle/>
          <a:p>
            <a:r>
              <a:rPr lang="en-US" sz="4000" dirty="0">
                <a:latin typeface="+mn-lt"/>
                <a:cs typeface="Times New Roman" panose="02020603050405020304" pitchFamily="18" charset="0"/>
              </a:rPr>
              <a:t>Prolonged Services </a:t>
            </a:r>
            <a:r>
              <a:rPr lang="en-US" sz="4000" dirty="0">
                <a:latin typeface="+mn-lt"/>
              </a:rPr>
              <a:t>Summary</a:t>
            </a:r>
            <a:endParaRPr lang="en-US" sz="4000" dirty="0">
              <a:latin typeface="Aptos" panose="020B0004020202020204" pitchFamily="34" charset="0"/>
            </a:endParaRPr>
          </a:p>
        </p:txBody>
      </p:sp>
      <p:sp>
        <p:nvSpPr>
          <p:cNvPr id="4" name="Slide Number Placeholder 3">
            <a:extLst>
              <a:ext uri="{FF2B5EF4-FFF2-40B4-BE49-F238E27FC236}">
                <a16:creationId xmlns:a16="http://schemas.microsoft.com/office/drawing/2014/main" id="{E8C86314-CDE9-1200-8E46-11180AD2F3E4}"/>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3</a:t>
            </a:fld>
            <a:endParaRPr lang="en-US" dirty="0"/>
          </a:p>
        </p:txBody>
      </p:sp>
      <p:sp>
        <p:nvSpPr>
          <p:cNvPr id="10" name="Content Placeholder 9">
            <a:extLst>
              <a:ext uri="{FF2B5EF4-FFF2-40B4-BE49-F238E27FC236}">
                <a16:creationId xmlns:a16="http://schemas.microsoft.com/office/drawing/2014/main" id="{142E6B55-9C5B-9CA2-6233-40176EBB87D5}"/>
              </a:ext>
            </a:extLst>
          </p:cNvPr>
          <p:cNvSpPr>
            <a:spLocks noGrp="1"/>
          </p:cNvSpPr>
          <p:nvPr>
            <p:ph sz="quarter" idx="1"/>
          </p:nvPr>
        </p:nvSpPr>
        <p:spPr>
          <a:xfrm>
            <a:off x="518140" y="1600200"/>
            <a:ext cx="11568236" cy="5029200"/>
          </a:xfrm>
        </p:spPr>
        <p:txBody>
          <a:bodyPr>
            <a:normAutofit fontScale="55000" lnSpcReduction="20000"/>
          </a:bodyPr>
          <a:lstStyle/>
          <a:p>
            <a:pPr algn="ctr">
              <a:buClrTx/>
            </a:pPr>
            <a:r>
              <a:rPr lang="en-US" b="1" dirty="0">
                <a:latin typeface="Aptos" panose="020B0004020202020204" pitchFamily="34" charset="0"/>
              </a:rPr>
              <a:t>Commercial/Medicaid</a:t>
            </a:r>
          </a:p>
          <a:p>
            <a:pPr>
              <a:buClrTx/>
            </a:pPr>
            <a:r>
              <a:rPr lang="en-US" sz="2500" b="1" dirty="0">
                <a:latin typeface="Aptos" panose="020B0004020202020204" pitchFamily="34" charset="0"/>
              </a:rPr>
              <a:t>99415</a:t>
            </a:r>
            <a:r>
              <a:rPr lang="en-US" sz="2500" dirty="0">
                <a:latin typeface="Aptos" panose="020B0004020202020204" pitchFamily="34" charset="0"/>
              </a:rPr>
              <a:t> - Prolonged clinical staff services (with physician or other qualified health care professional supervision)</a:t>
            </a:r>
          </a:p>
          <a:p>
            <a:pPr marL="982980" lvl="1" indent="-342900">
              <a:buClrTx/>
              <a:buFont typeface="Wingdings" panose="05000000000000000000" pitchFamily="2" charset="2"/>
              <a:buChar char="§"/>
            </a:pPr>
            <a:r>
              <a:rPr lang="en-US" sz="2500" b="1" dirty="0">
                <a:latin typeface="Aptos" panose="020B0004020202020204" pitchFamily="34" charset="0"/>
              </a:rPr>
              <a:t>99416 </a:t>
            </a:r>
            <a:r>
              <a:rPr lang="en-US" sz="2500" dirty="0">
                <a:latin typeface="Aptos" panose="020B0004020202020204" pitchFamily="34" charset="0"/>
              </a:rPr>
              <a:t>- Each additional 30 minutes.</a:t>
            </a:r>
          </a:p>
          <a:p>
            <a:pPr>
              <a:buClrTx/>
            </a:pPr>
            <a:r>
              <a:rPr lang="en-US" sz="2500" b="1" dirty="0">
                <a:latin typeface="Aptos" panose="020B0004020202020204" pitchFamily="34" charset="0"/>
              </a:rPr>
              <a:t>99417</a:t>
            </a:r>
            <a:r>
              <a:rPr lang="en-US" sz="2500" dirty="0">
                <a:latin typeface="Aptos" panose="020B0004020202020204" pitchFamily="34" charset="0"/>
              </a:rPr>
              <a:t> - Prolonged outpatient E/M service with or without direct patient contact on the date of an office or 	other outpatient service</a:t>
            </a:r>
          </a:p>
          <a:p>
            <a:pPr>
              <a:buClrTx/>
            </a:pPr>
            <a:r>
              <a:rPr lang="en-US" sz="2500" b="1" dirty="0">
                <a:latin typeface="Aptos" panose="020B0004020202020204" pitchFamily="34" charset="0"/>
              </a:rPr>
              <a:t>99418</a:t>
            </a:r>
            <a:r>
              <a:rPr lang="en-US" sz="2500" dirty="0">
                <a:latin typeface="Aptos" panose="020B0004020202020204" pitchFamily="34" charset="0"/>
              </a:rPr>
              <a:t> - Prolonged inpatient or observation E/M service with or without direct patient contact</a:t>
            </a:r>
          </a:p>
          <a:p>
            <a:pPr>
              <a:buClrTx/>
            </a:pPr>
            <a:r>
              <a:rPr lang="en-US" sz="2500" b="1" dirty="0">
                <a:latin typeface="Aptos" panose="020B0004020202020204" pitchFamily="34" charset="0"/>
                <a:cs typeface="Times New Roman" panose="02020603050405020304" pitchFamily="18" charset="0"/>
              </a:rPr>
              <a:t>99358</a:t>
            </a:r>
            <a:r>
              <a:rPr lang="en-US" sz="2500" dirty="0">
                <a:latin typeface="Aptos" panose="020B0004020202020204" pitchFamily="34" charset="0"/>
              </a:rPr>
              <a:t> - Prolonged service without direct patient contact on date other than the face-to-face E/M service</a:t>
            </a:r>
            <a:endParaRPr lang="en-US" sz="2500" dirty="0">
              <a:latin typeface="Aptos" panose="020B0004020202020204" pitchFamily="34" charset="0"/>
              <a:cs typeface="Times New Roman" panose="02020603050405020304" pitchFamily="18" charset="0"/>
            </a:endParaRPr>
          </a:p>
          <a:p>
            <a:pPr marL="982980" lvl="1" indent="-342900">
              <a:buClrTx/>
              <a:buFont typeface="Wingdings" panose="05000000000000000000" pitchFamily="2" charset="2"/>
              <a:buChar char="§"/>
            </a:pPr>
            <a:r>
              <a:rPr lang="en-US" sz="2500" b="1" dirty="0">
                <a:latin typeface="Aptos" panose="020B0004020202020204" pitchFamily="34" charset="0"/>
                <a:cs typeface="Times New Roman" panose="02020603050405020304" pitchFamily="18" charset="0"/>
              </a:rPr>
              <a:t>99359</a:t>
            </a:r>
            <a:r>
              <a:rPr lang="en-US" sz="2500" dirty="0">
                <a:latin typeface="Aptos" panose="020B0004020202020204" pitchFamily="34" charset="0"/>
              </a:rPr>
              <a:t> - Each additional 30 minutes </a:t>
            </a:r>
            <a:endParaRPr lang="en-US" sz="2500" dirty="0">
              <a:latin typeface="Aptos" panose="020B0004020202020204" pitchFamily="34" charset="0"/>
              <a:cs typeface="Times New Roman" panose="02020603050405020304" pitchFamily="18" charset="0"/>
            </a:endParaRPr>
          </a:p>
          <a:p>
            <a:pPr algn="ctr"/>
            <a:endParaRPr lang="en-US" sz="2500" b="1" dirty="0">
              <a:latin typeface="Aptos" panose="020B0004020202020204" pitchFamily="34" charset="0"/>
              <a:cs typeface="Times New Roman" panose="02020603050405020304" pitchFamily="18" charset="0"/>
            </a:endParaRPr>
          </a:p>
          <a:p>
            <a:pPr algn="ctr"/>
            <a:r>
              <a:rPr lang="en-US" b="1" dirty="0">
                <a:latin typeface="Aptos" panose="020B0004020202020204" pitchFamily="34" charset="0"/>
                <a:cs typeface="Times New Roman" panose="02020603050405020304" pitchFamily="18" charset="0"/>
              </a:rPr>
              <a:t>Medicare/Medicare Advantage</a:t>
            </a:r>
          </a:p>
          <a:p>
            <a:pPr>
              <a:buClrTx/>
            </a:pPr>
            <a:r>
              <a:rPr lang="en-US" sz="2500" b="1" dirty="0">
                <a:latin typeface="Aptos" panose="020B0004020202020204" pitchFamily="34" charset="0"/>
              </a:rPr>
              <a:t>G2212</a:t>
            </a:r>
            <a:r>
              <a:rPr lang="en-US" sz="2500" dirty="0">
                <a:latin typeface="Aptos" panose="020B0004020202020204" pitchFamily="34" charset="0"/>
              </a:rPr>
              <a:t> - Prolonged office or other outpatient evaluation and management service(s)</a:t>
            </a:r>
          </a:p>
          <a:p>
            <a:pPr algn="l">
              <a:spcBef>
                <a:spcPts val="750"/>
              </a:spcBef>
              <a:spcAft>
                <a:spcPts val="600"/>
              </a:spcAft>
              <a:buClr>
                <a:schemeClr val="tx1"/>
              </a:buClr>
            </a:pPr>
            <a:r>
              <a:rPr lang="en-US" sz="2500" b="1" dirty="0">
                <a:latin typeface="Aptos" panose="020B0004020202020204" pitchFamily="34" charset="0"/>
              </a:rPr>
              <a:t>G0513:  </a:t>
            </a:r>
            <a:r>
              <a:rPr lang="en-US" sz="2500" b="0" i="0" dirty="0">
                <a:effectLst/>
                <a:latin typeface="Aptos" panose="020B0004020202020204" pitchFamily="34" charset="0"/>
              </a:rPr>
              <a:t>Prolonged preventive service; first 30 minutes</a:t>
            </a:r>
            <a:endParaRPr lang="en-US" sz="2500" i="0" dirty="0">
              <a:effectLst/>
              <a:latin typeface="Aptos" panose="020B0004020202020204" pitchFamily="34" charset="0"/>
              <a:cs typeface="Times New Roman" panose="02020603050405020304" pitchFamily="18" charset="0"/>
            </a:endParaRPr>
          </a:p>
          <a:p>
            <a:pPr lvl="1">
              <a:spcBef>
                <a:spcPts val="750"/>
              </a:spcBef>
              <a:spcAft>
                <a:spcPts val="600"/>
              </a:spcAft>
              <a:buClr>
                <a:schemeClr val="tx1"/>
              </a:buClr>
              <a:buFont typeface="Wingdings" panose="05000000000000000000" pitchFamily="2" charset="2"/>
              <a:buChar char="§"/>
            </a:pPr>
            <a:r>
              <a:rPr lang="en-US" sz="2500" b="1" dirty="0">
                <a:latin typeface="Aptos" panose="020B0004020202020204" pitchFamily="34" charset="0"/>
              </a:rPr>
              <a:t>G0514: </a:t>
            </a:r>
            <a:r>
              <a:rPr lang="en-US" sz="2500" dirty="0">
                <a:latin typeface="Aptos" panose="020B0004020202020204" pitchFamily="34" charset="0"/>
              </a:rPr>
              <a:t>Each additional 30 minutes</a:t>
            </a:r>
          </a:p>
          <a:p>
            <a:pPr>
              <a:buClrTx/>
            </a:pPr>
            <a:r>
              <a:rPr lang="en-US" sz="2500" b="1" dirty="0">
                <a:latin typeface="Aptos" panose="020B0004020202020204" pitchFamily="34" charset="0"/>
                <a:cs typeface="Times New Roman" panose="02020603050405020304" pitchFamily="18" charset="0"/>
              </a:rPr>
              <a:t>G0316</a:t>
            </a:r>
            <a:r>
              <a:rPr lang="en-US" sz="2500" dirty="0">
                <a:latin typeface="Aptos" panose="020B0004020202020204" pitchFamily="34" charset="0"/>
                <a:cs typeface="Times New Roman" panose="02020603050405020304" pitchFamily="18" charset="0"/>
              </a:rPr>
              <a:t> – Prolonged Hospital Inpatient or Observation Services</a:t>
            </a:r>
          </a:p>
          <a:p>
            <a:pPr>
              <a:buClrTx/>
            </a:pPr>
            <a:r>
              <a:rPr lang="en-US" sz="2500" b="1" i="0" dirty="0">
                <a:effectLst/>
                <a:latin typeface="Aptos" panose="020B0004020202020204" pitchFamily="34" charset="0"/>
              </a:rPr>
              <a:t>G0317</a:t>
            </a:r>
            <a:r>
              <a:rPr lang="en-US" sz="2500" dirty="0">
                <a:latin typeface="Aptos" panose="020B0004020202020204" pitchFamily="34" charset="0"/>
              </a:rPr>
              <a:t> - </a:t>
            </a:r>
            <a:r>
              <a:rPr lang="en-US" sz="2500" b="0" i="0" dirty="0">
                <a:effectLst/>
                <a:latin typeface="Aptos" panose="020B0004020202020204" pitchFamily="34" charset="0"/>
              </a:rPr>
              <a:t>Prolonged nursing facility E/M services</a:t>
            </a:r>
          </a:p>
          <a:p>
            <a:pPr>
              <a:buClrTx/>
            </a:pPr>
            <a:r>
              <a:rPr lang="en-US" sz="2500" b="1" i="0" dirty="0">
                <a:effectLst/>
                <a:latin typeface="Aptos" panose="020B0004020202020204" pitchFamily="34" charset="0"/>
              </a:rPr>
              <a:t>G0318</a:t>
            </a:r>
            <a:r>
              <a:rPr lang="en-US" sz="2500" dirty="0">
                <a:latin typeface="Aptos" panose="020B0004020202020204" pitchFamily="34" charset="0"/>
              </a:rPr>
              <a:t> -</a:t>
            </a:r>
            <a:r>
              <a:rPr lang="en-US" sz="2500" b="0" i="0" dirty="0">
                <a:effectLst/>
                <a:latin typeface="Aptos" panose="020B0004020202020204" pitchFamily="34" charset="0"/>
              </a:rPr>
              <a:t> Prolonged home or residence E/M services</a:t>
            </a:r>
          </a:p>
          <a:p>
            <a:pPr>
              <a:buClrTx/>
            </a:pPr>
            <a:r>
              <a:rPr lang="en-US" sz="2500" b="1" dirty="0">
                <a:latin typeface="Aptos" panose="020B0004020202020204" pitchFamily="34" charset="0"/>
              </a:rPr>
              <a:t>99415</a:t>
            </a:r>
            <a:r>
              <a:rPr lang="en-US" sz="2500" dirty="0">
                <a:latin typeface="Aptos" panose="020B0004020202020204" pitchFamily="34" charset="0"/>
              </a:rPr>
              <a:t> - Prolonged clinical staff services (with physician or other qualified health care professional supervision)</a:t>
            </a:r>
          </a:p>
          <a:p>
            <a:pPr marL="982980" lvl="1" indent="-342900">
              <a:buClrTx/>
              <a:buFont typeface="Wingdings" panose="05000000000000000000" pitchFamily="2" charset="2"/>
              <a:buChar char="§"/>
            </a:pPr>
            <a:r>
              <a:rPr lang="en-US" sz="2500" b="1" dirty="0">
                <a:latin typeface="Aptos" panose="020B0004020202020204" pitchFamily="34" charset="0"/>
              </a:rPr>
              <a:t>99416</a:t>
            </a:r>
            <a:r>
              <a:rPr lang="en-US" sz="2500" dirty="0">
                <a:latin typeface="Aptos" panose="020B0004020202020204" pitchFamily="34" charset="0"/>
              </a:rPr>
              <a:t> - Each additional 30 minutes.</a:t>
            </a:r>
          </a:p>
          <a:p>
            <a:endParaRPr lang="en-US" sz="2000" dirty="0">
              <a:latin typeface="Aptos" panose="020B0004020202020204" pitchFamily="34" charset="0"/>
            </a:endParaRPr>
          </a:p>
        </p:txBody>
      </p:sp>
    </p:spTree>
    <p:extLst>
      <p:ext uri="{BB962C8B-B14F-4D97-AF65-F5344CB8AC3E}">
        <p14:creationId xmlns:p14="http://schemas.microsoft.com/office/powerpoint/2010/main" val="349434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CFA8D-4DDC-F592-00AF-AFCF86B09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881612-6A76-C306-DC44-D0CB7A7A92E7}"/>
              </a:ext>
            </a:extLst>
          </p:cNvPr>
          <p:cNvSpPr>
            <a:spLocks noGrp="1"/>
          </p:cNvSpPr>
          <p:nvPr>
            <p:ph type="title"/>
          </p:nvPr>
        </p:nvSpPr>
        <p:spPr/>
        <p:txBody>
          <a:bodyPr>
            <a:normAutofit/>
          </a:bodyPr>
          <a:lstStyle/>
          <a:p>
            <a:r>
              <a:rPr lang="en-US" sz="4000" dirty="0">
                <a:latin typeface="+mn-lt"/>
                <a:cs typeface="Times New Roman" panose="02020603050405020304" pitchFamily="18" charset="0"/>
              </a:rPr>
              <a:t>Prolonged Services </a:t>
            </a:r>
            <a:r>
              <a:rPr lang="en-US" sz="4000" dirty="0">
                <a:latin typeface="Aptos" panose="020B0004020202020204" pitchFamily="34" charset="0"/>
              </a:rPr>
              <a:t>Documentation</a:t>
            </a:r>
          </a:p>
        </p:txBody>
      </p:sp>
      <p:sp>
        <p:nvSpPr>
          <p:cNvPr id="4" name="Slide Number Placeholder 3">
            <a:extLst>
              <a:ext uri="{FF2B5EF4-FFF2-40B4-BE49-F238E27FC236}">
                <a16:creationId xmlns:a16="http://schemas.microsoft.com/office/drawing/2014/main" id="{3AFE5161-4FA2-3DFE-3BC1-8C6CD16596AE}"/>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4</a:t>
            </a:fld>
            <a:endParaRPr lang="en-US" dirty="0"/>
          </a:p>
        </p:txBody>
      </p:sp>
      <p:sp>
        <p:nvSpPr>
          <p:cNvPr id="10" name="Content Placeholder 9">
            <a:extLst>
              <a:ext uri="{FF2B5EF4-FFF2-40B4-BE49-F238E27FC236}">
                <a16:creationId xmlns:a16="http://schemas.microsoft.com/office/drawing/2014/main" id="{6C63A1C5-AAA9-CE8A-7B1C-4592842A7693}"/>
              </a:ext>
            </a:extLst>
          </p:cNvPr>
          <p:cNvSpPr>
            <a:spLocks noGrp="1"/>
          </p:cNvSpPr>
          <p:nvPr>
            <p:ph sz="quarter" idx="1"/>
          </p:nvPr>
        </p:nvSpPr>
        <p:spPr>
          <a:xfrm>
            <a:off x="518140" y="1600200"/>
            <a:ext cx="11169924" cy="5029200"/>
          </a:xfrm>
        </p:spPr>
        <p:txBody>
          <a:bodyPr>
            <a:normAutofit/>
          </a:bodyPr>
          <a:lstStyle/>
          <a:p>
            <a:pPr>
              <a:buClrTx/>
            </a:pPr>
            <a:r>
              <a:rPr lang="en-US" sz="1800" dirty="0">
                <a:latin typeface="Aptos" panose="020B0004020202020204" pitchFamily="34" charset="0"/>
              </a:rPr>
              <a:t>Thorough documentation is important to avoid denials and potential audits. </a:t>
            </a:r>
          </a:p>
          <a:p>
            <a:pPr marL="342900" indent="-342900">
              <a:buClrTx/>
              <a:buFont typeface="Wingdings" panose="05000000000000000000" pitchFamily="2" charset="2"/>
              <a:buChar char="§"/>
            </a:pPr>
            <a:r>
              <a:rPr lang="en-US" sz="1400" dirty="0">
                <a:latin typeface="Aptos" panose="020B0004020202020204" pitchFamily="34" charset="0"/>
              </a:rPr>
              <a:t>Documentation must be appropriately and sufficiently documented to show the total time of the service and that they personally provided the service.</a:t>
            </a:r>
          </a:p>
          <a:p>
            <a:pPr lvl="1" indent="0">
              <a:buNone/>
            </a:pPr>
            <a:r>
              <a:rPr lang="en-US" sz="1400" dirty="0">
                <a:latin typeface="Aptos" panose="020B0004020202020204" pitchFamily="34" charset="0"/>
              </a:rPr>
              <a:t>Example: “I personally spent ____ minutes including pre and post visit work (</a:t>
            </a:r>
            <a:r>
              <a:rPr lang="en-US" sz="1400" i="1" dirty="0">
                <a:latin typeface="Aptos" panose="020B0004020202020204" pitchFamily="34" charset="0"/>
              </a:rPr>
              <a:t>when applicable to the code billed</a:t>
            </a:r>
            <a:r>
              <a:rPr lang="en-US" sz="1400" dirty="0">
                <a:latin typeface="Aptos" panose="020B0004020202020204" pitchFamily="34" charset="0"/>
              </a:rPr>
              <a:t>).”</a:t>
            </a:r>
          </a:p>
          <a:p>
            <a:pPr marL="342900" indent="-342900">
              <a:lnSpc>
                <a:spcPct val="100000"/>
              </a:lnSpc>
              <a:buClrTx/>
              <a:buFont typeface="Wingdings" panose="05000000000000000000" pitchFamily="2" charset="2"/>
              <a:buChar char="§"/>
            </a:pPr>
            <a:r>
              <a:rPr lang="en-US" sz="1400" dirty="0">
                <a:latin typeface="Aptos" panose="020B0004020202020204" pitchFamily="34" charset="0"/>
              </a:rPr>
              <a:t>Documentation must support or easily infer how the time was spent. Describe the specific activities performed during the additional time. </a:t>
            </a:r>
          </a:p>
          <a:p>
            <a:pPr marL="925830" lvl="1" indent="-285750">
              <a:buFont typeface="Wingdings" panose="05000000000000000000" pitchFamily="2" charset="2"/>
              <a:buChar char="§"/>
            </a:pPr>
            <a:r>
              <a:rPr lang="en-US" sz="1400" dirty="0">
                <a:latin typeface="Aptos" panose="020B0004020202020204" pitchFamily="34" charset="0"/>
              </a:rPr>
              <a:t>“I spoke to cardiology …”</a:t>
            </a:r>
          </a:p>
          <a:p>
            <a:pPr marL="925830" lvl="1" indent="-285750">
              <a:buFont typeface="Wingdings" panose="05000000000000000000" pitchFamily="2" charset="2"/>
              <a:buChar char="§"/>
            </a:pPr>
            <a:r>
              <a:rPr lang="en-US" sz="1400" dirty="0">
                <a:latin typeface="Aptos" panose="020B0004020202020204" pitchFamily="34" charset="0"/>
              </a:rPr>
              <a:t>“I received the past medical chart the patient brought with him from Florida.”</a:t>
            </a:r>
          </a:p>
          <a:p>
            <a:pPr marL="925830" lvl="1" indent="-285750">
              <a:buFont typeface="Wingdings" panose="05000000000000000000" pitchFamily="2" charset="2"/>
              <a:buChar char="§"/>
            </a:pPr>
            <a:r>
              <a:rPr lang="en-US" sz="1400" dirty="0">
                <a:latin typeface="Aptos" panose="020B0004020202020204" pitchFamily="34" charset="0"/>
              </a:rPr>
              <a:t>“I spoke to the patients Social Worker at the group home about the need for a higher level of care …”</a:t>
            </a:r>
          </a:p>
          <a:p>
            <a:pPr marL="925830" lvl="1" indent="-285750">
              <a:buFont typeface="Wingdings" panose="05000000000000000000" pitchFamily="2" charset="2"/>
              <a:buChar char="§"/>
            </a:pPr>
            <a:r>
              <a:rPr lang="en-US" sz="1400" dirty="0">
                <a:latin typeface="Aptos" panose="020B0004020202020204" pitchFamily="34" charset="0"/>
              </a:rPr>
              <a:t>“I spoke at length today with Ms. Jones and her family about the prognosis and treatment options. I contacted   the Finger Lakes infusion center to make sure they could schedule her on Fridays only.”</a:t>
            </a:r>
          </a:p>
          <a:p>
            <a:pPr marL="285750" indent="-285750">
              <a:buClrTx/>
              <a:buFont typeface="Wingdings" panose="05000000000000000000" pitchFamily="2" charset="2"/>
              <a:buChar char="§"/>
            </a:pPr>
            <a:r>
              <a:rPr lang="en-US" sz="1400" dirty="0">
                <a:latin typeface="Aptos" panose="020B0004020202020204" pitchFamily="34" charset="0"/>
              </a:rPr>
              <a:t>Documentation must include medically necessity for the prolonged service to explain why the service was prolonged, such as the patient's condition, counseling, or treatment planning. </a:t>
            </a:r>
          </a:p>
          <a:p>
            <a:pPr marL="285750" indent="-285750">
              <a:buClrTx/>
              <a:buFont typeface="Wingdings" panose="05000000000000000000" pitchFamily="2" charset="2"/>
              <a:buChar char="§"/>
            </a:pPr>
            <a:r>
              <a:rPr lang="en-US" sz="1400" dirty="0">
                <a:latin typeface="Aptos" panose="020B0004020202020204" pitchFamily="34" charset="0"/>
              </a:rPr>
              <a:t>Documentation must confirm that the additional time was spent under the direct supervision of the billing physician when performed by a non-physician. </a:t>
            </a:r>
          </a:p>
          <a:p>
            <a:pPr marL="285750" indent="-285750">
              <a:buClrTx/>
              <a:buFont typeface="Wingdings" panose="05000000000000000000" pitchFamily="2" charset="2"/>
              <a:buChar char="§"/>
            </a:pPr>
            <a:r>
              <a:rPr lang="en-US" sz="1400" dirty="0">
                <a:latin typeface="Aptos" panose="020B0004020202020204" pitchFamily="34" charset="0"/>
              </a:rPr>
              <a:t>Documentation must reference the primary face-to-face E/M service code with which the prolonged services are related and differentiate the prolonged service time from the E/M time if performed on a different day.</a:t>
            </a:r>
          </a:p>
        </p:txBody>
      </p:sp>
    </p:spTree>
    <p:extLst>
      <p:ext uri="{BB962C8B-B14F-4D97-AF65-F5344CB8AC3E}">
        <p14:creationId xmlns:p14="http://schemas.microsoft.com/office/powerpoint/2010/main" val="322708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C2FB-3EE2-45FF-9CE1-15B72A6401E4}"/>
              </a:ext>
            </a:extLst>
          </p:cNvPr>
          <p:cNvSpPr>
            <a:spLocks noGrp="1"/>
          </p:cNvSpPr>
          <p:nvPr>
            <p:ph type="title"/>
          </p:nvPr>
        </p:nvSpPr>
        <p:spPr/>
        <p:txBody>
          <a:bodyPr>
            <a:normAutofit/>
          </a:bodyPr>
          <a:lstStyle/>
          <a:p>
            <a:pPr lvl="0">
              <a:buClr>
                <a:srgbClr val="638BAD"/>
              </a:buClr>
            </a:pPr>
            <a:r>
              <a:rPr lang="en-US" sz="4000" dirty="0">
                <a:latin typeface="Aptos" panose="020B0004020202020204" pitchFamily="34" charset="0"/>
                <a:cs typeface="Times New Roman" panose="02020603050405020304" pitchFamily="18" charset="0"/>
              </a:rPr>
              <a:t>Prolonged Services 99415-99416</a:t>
            </a:r>
          </a:p>
        </p:txBody>
      </p:sp>
      <p:sp>
        <p:nvSpPr>
          <p:cNvPr id="3" name="Footer Placeholder 2">
            <a:extLst>
              <a:ext uri="{FF2B5EF4-FFF2-40B4-BE49-F238E27FC236}">
                <a16:creationId xmlns:a16="http://schemas.microsoft.com/office/drawing/2014/main" id="{9CE8C9E2-FFAA-4257-AB01-602113315359}"/>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978C1CC8-0830-4B74-8DD5-1C8B14FCCD5F}"/>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15BF4D13-6816-46F9-924F-15B528CC830B}"/>
              </a:ext>
            </a:extLst>
          </p:cNvPr>
          <p:cNvSpPr>
            <a:spLocks noGrp="1"/>
          </p:cNvSpPr>
          <p:nvPr>
            <p:ph sz="quarter" idx="1"/>
          </p:nvPr>
        </p:nvSpPr>
        <p:spPr>
          <a:xfrm>
            <a:off x="343949" y="1600200"/>
            <a:ext cx="11344115" cy="5013132"/>
          </a:xfrm>
        </p:spPr>
        <p:txBody>
          <a:bodyPr>
            <a:noAutofit/>
          </a:bodyPr>
          <a:lstStyle/>
          <a:p>
            <a:pPr>
              <a:buClrTx/>
            </a:pPr>
            <a:r>
              <a:rPr lang="en-US" sz="2800" dirty="0">
                <a:solidFill>
                  <a:srgbClr val="0070C0"/>
                </a:solidFill>
                <a:latin typeface="Aptos" panose="020B0004020202020204" pitchFamily="34" charset="0"/>
                <a:cs typeface="Times New Roman" panose="02020603050405020304" pitchFamily="18" charset="0"/>
              </a:rPr>
              <a:t>99415-99416 - Prolonged Clinical Staff Services With Physician or Other Qualified Health Care Professional Supervision</a:t>
            </a:r>
          </a:p>
          <a:p>
            <a:pPr marL="365760" lvl="1" indent="0">
              <a:buClrTx/>
              <a:buNone/>
            </a:pPr>
            <a:r>
              <a:rPr lang="en-US" sz="1800" b="1" u="sng" dirty="0">
                <a:latin typeface="Aptos" panose="020B0004020202020204" pitchFamily="34" charset="0"/>
                <a:cs typeface="Times New Roman" panose="02020603050405020304" pitchFamily="18" charset="0"/>
              </a:rPr>
              <a:t>99415</a:t>
            </a:r>
            <a:r>
              <a:rPr lang="en-US" sz="1800" dirty="0">
                <a:latin typeface="Aptos" panose="020B0004020202020204" pitchFamily="34" charset="0"/>
                <a:cs typeface="Times New Roman" panose="02020603050405020304" pitchFamily="18" charset="0"/>
              </a:rPr>
              <a:t> - Prolonged </a:t>
            </a:r>
            <a:r>
              <a:rPr lang="en-US" sz="1800" u="sng" dirty="0">
                <a:latin typeface="Aptos" panose="020B0004020202020204" pitchFamily="34" charset="0"/>
                <a:cs typeface="Times New Roman" panose="02020603050405020304" pitchFamily="18" charset="0"/>
              </a:rPr>
              <a:t>clinical staff</a:t>
            </a:r>
            <a:r>
              <a:rPr lang="en-US" sz="1800" dirty="0">
                <a:latin typeface="Aptos" panose="020B0004020202020204" pitchFamily="34" charset="0"/>
                <a:cs typeface="Times New Roman" panose="02020603050405020304" pitchFamily="18" charset="0"/>
              </a:rPr>
              <a:t> face-to-face time beyond the E/M service time in the office or outpatient setting (even if the time spent on that date is not continuous), with physician supervision; first hour. </a:t>
            </a: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Bill with E/M codes 99202-99205 and 99211-99215. </a:t>
            </a:r>
          </a:p>
          <a:p>
            <a:pPr lvl="1">
              <a:buClrTx/>
              <a:buFont typeface="Wingdings" panose="05000000000000000000" pitchFamily="2" charset="2"/>
              <a:buChar char="§"/>
            </a:pPr>
            <a:r>
              <a:rPr lang="en-US" sz="1800" dirty="0">
                <a:latin typeface="Aptos" panose="020B0004020202020204" pitchFamily="34" charset="0"/>
              </a:rPr>
              <a:t>Do not bill with CPT 99417.</a:t>
            </a:r>
            <a:endParaRPr lang="en-US" sz="1800" dirty="0">
              <a:latin typeface="Aptos" panose="020B0004020202020204" pitchFamily="34" charset="0"/>
              <a:cs typeface="Times New Roman" panose="02020603050405020304" pitchFamily="18" charset="0"/>
            </a:endParaRP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Use 99415 when the E/M code time threshold has been surpassed by 30 minutes. </a:t>
            </a: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Do not count time spent on other services that are being separately billed.</a:t>
            </a:r>
          </a:p>
          <a:p>
            <a:pPr marL="365760" lvl="1" indent="0">
              <a:buClrTx/>
              <a:buNone/>
            </a:pPr>
            <a:endParaRPr lang="en-US" sz="800" b="1" u="sng" dirty="0">
              <a:latin typeface="Aptos" panose="020B0004020202020204" pitchFamily="34" charset="0"/>
              <a:cs typeface="Times New Roman" panose="02020603050405020304" pitchFamily="18" charset="0"/>
            </a:endParaRPr>
          </a:p>
          <a:p>
            <a:pPr marL="365760" lvl="1" indent="0">
              <a:buClrTx/>
              <a:buNone/>
            </a:pPr>
            <a:r>
              <a:rPr lang="en-US" sz="1800" b="1" u="sng" dirty="0">
                <a:latin typeface="Aptos" panose="020B0004020202020204" pitchFamily="34" charset="0"/>
                <a:cs typeface="Times New Roman" panose="02020603050405020304" pitchFamily="18" charset="0"/>
              </a:rPr>
              <a:t>99416</a:t>
            </a:r>
            <a:r>
              <a:rPr lang="en-US" sz="1800" dirty="0">
                <a:latin typeface="Aptos" panose="020B0004020202020204" pitchFamily="34" charset="0"/>
                <a:cs typeface="Times New Roman" panose="02020603050405020304" pitchFamily="18" charset="0"/>
              </a:rPr>
              <a:t> - Each additional 30 minutes (list in addition to 99415). </a:t>
            </a:r>
          </a:p>
          <a:p>
            <a:pPr lvl="1">
              <a:buClrTx/>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99416 may be used to report the final 15-30 minutes of prolonged service. Prolonged service of less than 15 minutes beyond the first hour (99415) or less than 15 minutes beyond the final 30 minutes (99416) is not reported separately. </a:t>
            </a:r>
          </a:p>
          <a:p>
            <a:pPr indent="-274320">
              <a:buClrTx/>
            </a:pPr>
            <a:endParaRPr lang="en-US" sz="800" dirty="0">
              <a:latin typeface="Aptos" panose="020B0004020202020204" pitchFamily="34" charset="0"/>
              <a:cs typeface="Times New Roman" panose="02020603050405020304" pitchFamily="18" charset="0"/>
            </a:endParaRPr>
          </a:p>
          <a:p>
            <a:pPr indent="-274320">
              <a:buClrTx/>
            </a:pPr>
            <a:r>
              <a:rPr lang="en-US" sz="2100" dirty="0">
                <a:latin typeface="Aptos" panose="020B0004020202020204" pitchFamily="34" charset="0"/>
                <a:cs typeface="Times New Roman" panose="02020603050405020304" pitchFamily="18" charset="0"/>
              </a:rPr>
              <a:t>**99415-99416 may be used for Medicare/Medicare Advantage; not covered by Medicaid.</a:t>
            </a:r>
          </a:p>
        </p:txBody>
      </p:sp>
    </p:spTree>
    <p:extLst>
      <p:ext uri="{BB962C8B-B14F-4D97-AF65-F5344CB8AC3E}">
        <p14:creationId xmlns:p14="http://schemas.microsoft.com/office/powerpoint/2010/main" val="275180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90F6F-2B71-D67F-14B9-FE1F15EC9128}"/>
              </a:ext>
            </a:extLst>
          </p:cNvPr>
          <p:cNvSpPr>
            <a:spLocks noGrp="1"/>
          </p:cNvSpPr>
          <p:nvPr>
            <p:ph type="title"/>
          </p:nvPr>
        </p:nvSpPr>
        <p:spPr/>
        <p:txBody>
          <a:bodyPr/>
          <a:lstStyle/>
          <a:p>
            <a:r>
              <a:rPr lang="en-US" dirty="0">
                <a:latin typeface="Aptos" panose="020B0004020202020204" pitchFamily="34" charset="0"/>
              </a:rPr>
              <a:t>99415-99416 Timetable</a:t>
            </a:r>
          </a:p>
        </p:txBody>
      </p:sp>
      <p:sp>
        <p:nvSpPr>
          <p:cNvPr id="4" name="Slide Number Placeholder 3">
            <a:extLst>
              <a:ext uri="{FF2B5EF4-FFF2-40B4-BE49-F238E27FC236}">
                <a16:creationId xmlns:a16="http://schemas.microsoft.com/office/drawing/2014/main" id="{557D1EF5-5CAB-DE50-7D52-8A8831043B1C}"/>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6</a:t>
            </a:fld>
            <a:endParaRPr lang="en-US" dirty="0"/>
          </a:p>
        </p:txBody>
      </p:sp>
      <p:pic>
        <p:nvPicPr>
          <p:cNvPr id="7" name="Content Placeholder 6">
            <a:extLst>
              <a:ext uri="{FF2B5EF4-FFF2-40B4-BE49-F238E27FC236}">
                <a16:creationId xmlns:a16="http://schemas.microsoft.com/office/drawing/2014/main" id="{08ED942B-653C-438F-1951-8F9D2B403DAC}"/>
              </a:ext>
            </a:extLst>
          </p:cNvPr>
          <p:cNvPicPr>
            <a:picLocks noGrp="1" noChangeAspect="1"/>
          </p:cNvPicPr>
          <p:nvPr>
            <p:ph sz="quarter" idx="1"/>
          </p:nvPr>
        </p:nvPicPr>
        <p:blipFill>
          <a:blip r:embed="rId2"/>
          <a:stretch>
            <a:fillRect/>
          </a:stretch>
        </p:blipFill>
        <p:spPr>
          <a:xfrm>
            <a:off x="900321" y="2839006"/>
            <a:ext cx="10704286" cy="3322745"/>
          </a:xfrm>
        </p:spPr>
      </p:pic>
      <p:sp>
        <p:nvSpPr>
          <p:cNvPr id="9" name="TextBox 8">
            <a:extLst>
              <a:ext uri="{FF2B5EF4-FFF2-40B4-BE49-F238E27FC236}">
                <a16:creationId xmlns:a16="http://schemas.microsoft.com/office/drawing/2014/main" id="{C88A48BF-852A-CCD5-124D-ADE3E62325EB}"/>
              </a:ext>
            </a:extLst>
          </p:cNvPr>
          <p:cNvSpPr txBox="1"/>
          <p:nvPr/>
        </p:nvSpPr>
        <p:spPr>
          <a:xfrm>
            <a:off x="812801" y="1638677"/>
            <a:ext cx="10974811" cy="1200329"/>
          </a:xfrm>
          <a:prstGeom prst="rect">
            <a:avLst/>
          </a:prstGeom>
          <a:noFill/>
        </p:spPr>
        <p:txBody>
          <a:bodyPr wrap="square">
            <a:spAutoFit/>
          </a:bodyPr>
          <a:lstStyle/>
          <a:p>
            <a:pPr>
              <a:buClrTx/>
            </a:pPr>
            <a:r>
              <a:rPr lang="en-US" sz="1800" dirty="0">
                <a:latin typeface="Aptos" panose="020B0004020202020204" pitchFamily="34" charset="0"/>
                <a:cs typeface="Times New Roman" panose="02020603050405020304" pitchFamily="18" charset="0"/>
              </a:rPr>
              <a:t>The starting point for 99415 is 30 minutes beyond the typical clinical staff time for ongoing assessment of the patient during the office visit. The table provides the typical clinical staff times for the E/M codes, the range of time beyond the clinical staff time for which 99415 may be reported, and the starting point at which 99416 may be reported.</a:t>
            </a:r>
          </a:p>
        </p:txBody>
      </p:sp>
    </p:spTree>
    <p:extLst>
      <p:ext uri="{BB962C8B-B14F-4D97-AF65-F5344CB8AC3E}">
        <p14:creationId xmlns:p14="http://schemas.microsoft.com/office/powerpoint/2010/main" val="287661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C2FB-3EE2-45FF-9CE1-15B72A6401E4}"/>
              </a:ext>
            </a:extLst>
          </p:cNvPr>
          <p:cNvSpPr>
            <a:spLocks noGrp="1"/>
          </p:cNvSpPr>
          <p:nvPr>
            <p:ph type="title"/>
          </p:nvPr>
        </p:nvSpPr>
        <p:spPr/>
        <p:txBody>
          <a:bodyPr>
            <a:normAutofit/>
          </a:bodyPr>
          <a:lstStyle/>
          <a:p>
            <a:pPr lvl="0">
              <a:buClr>
                <a:srgbClr val="638BAD"/>
              </a:buClr>
            </a:pPr>
            <a:r>
              <a:rPr lang="en-US" sz="4000" dirty="0">
                <a:latin typeface="Aptos" panose="020B0004020202020204" pitchFamily="34" charset="0"/>
                <a:cs typeface="Times New Roman" panose="02020603050405020304" pitchFamily="18" charset="0"/>
              </a:rPr>
              <a:t>Prolonged Services 99417</a:t>
            </a:r>
          </a:p>
        </p:txBody>
      </p:sp>
      <p:sp>
        <p:nvSpPr>
          <p:cNvPr id="3" name="Footer Placeholder 2">
            <a:extLst>
              <a:ext uri="{FF2B5EF4-FFF2-40B4-BE49-F238E27FC236}">
                <a16:creationId xmlns:a16="http://schemas.microsoft.com/office/drawing/2014/main" id="{9CE8C9E2-FFAA-4257-AB01-602113315359}"/>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CMS </a:t>
            </a:r>
          </a:p>
        </p:txBody>
      </p:sp>
      <p:sp>
        <p:nvSpPr>
          <p:cNvPr id="4" name="Slide Number Placeholder 3">
            <a:extLst>
              <a:ext uri="{FF2B5EF4-FFF2-40B4-BE49-F238E27FC236}">
                <a16:creationId xmlns:a16="http://schemas.microsoft.com/office/drawing/2014/main" id="{978C1CC8-0830-4B74-8DD5-1C8B14FCCD5F}"/>
              </a:ext>
            </a:extLst>
          </p:cNvPr>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48C95FA-06A0-4D5B-B5F3-645497A338F6}" type="slidenum">
              <a:rPr kumimoji="0" lang="en-US" sz="1400" b="1"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15BF4D13-6816-46F9-924F-15B528CC830B}"/>
              </a:ext>
            </a:extLst>
          </p:cNvPr>
          <p:cNvSpPr>
            <a:spLocks noGrp="1"/>
          </p:cNvSpPr>
          <p:nvPr>
            <p:ph sz="quarter" idx="1"/>
          </p:nvPr>
        </p:nvSpPr>
        <p:spPr>
          <a:xfrm>
            <a:off x="343949" y="1600200"/>
            <a:ext cx="11344115" cy="5013132"/>
          </a:xfrm>
        </p:spPr>
        <p:txBody>
          <a:bodyPr>
            <a:noAutofit/>
          </a:bodyPr>
          <a:lstStyle/>
          <a:p>
            <a:pPr>
              <a:buClrTx/>
            </a:pPr>
            <a:r>
              <a:rPr lang="en-US" sz="2300" dirty="0">
                <a:solidFill>
                  <a:srgbClr val="0070C0"/>
                </a:solidFill>
                <a:latin typeface="Aptos" panose="020B0004020202020204" pitchFamily="34" charset="0"/>
                <a:cs typeface="Times New Roman" panose="02020603050405020304" pitchFamily="18" charset="0"/>
              </a:rPr>
              <a:t>99417 - Prolonged Outpatient E/M Service With or Without Direct Patient Contact on the Date of an Office or Other Outpatient Service</a:t>
            </a:r>
          </a:p>
          <a:p>
            <a:pPr marL="365760" lvl="1" indent="0">
              <a:buNone/>
            </a:pPr>
            <a:r>
              <a:rPr lang="en-US" sz="2100" b="1" u="sng" dirty="0">
                <a:latin typeface="Aptos" panose="020B0004020202020204" pitchFamily="34" charset="0"/>
                <a:cs typeface="Times New Roman" panose="02020603050405020304" pitchFamily="18" charset="0"/>
              </a:rPr>
              <a:t>99417</a:t>
            </a:r>
            <a:r>
              <a:rPr lang="en-US" sz="2100" dirty="0">
                <a:latin typeface="Aptos" panose="020B0004020202020204" pitchFamily="34" charset="0"/>
                <a:cs typeface="Times New Roman" panose="02020603050405020304" pitchFamily="18" charset="0"/>
              </a:rPr>
              <a:t> – Prolonged </a:t>
            </a:r>
            <a:r>
              <a:rPr lang="en-US" sz="2100" u="sng" dirty="0">
                <a:latin typeface="Aptos" panose="020B0004020202020204" pitchFamily="34" charset="0"/>
                <a:cs typeface="Times New Roman" panose="02020603050405020304" pitchFamily="18" charset="0"/>
              </a:rPr>
              <a:t>outpatient</a:t>
            </a:r>
            <a:r>
              <a:rPr lang="en-US" sz="2100" dirty="0">
                <a:latin typeface="Aptos" panose="020B0004020202020204" pitchFamily="34" charset="0"/>
                <a:cs typeface="Times New Roman" panose="02020603050405020304" pitchFamily="18" charset="0"/>
              </a:rPr>
              <a:t> E/M service time, </a:t>
            </a:r>
            <a:r>
              <a:rPr lang="en-US" sz="2100" u="sng" dirty="0">
                <a:latin typeface="Aptos" panose="020B0004020202020204" pitchFamily="34" charset="0"/>
                <a:cs typeface="Times New Roman" panose="02020603050405020304" pitchFamily="18" charset="0"/>
              </a:rPr>
              <a:t>with or without direct patient contact</a:t>
            </a:r>
            <a:r>
              <a:rPr lang="en-US" sz="2100" dirty="0">
                <a:latin typeface="Aptos" panose="020B0004020202020204" pitchFamily="34" charset="0"/>
                <a:cs typeface="Times New Roman" panose="02020603050405020304" pitchFamily="18" charset="0"/>
              </a:rPr>
              <a:t>, beyond the required time of the highest level E/M service when the E/M code has been selected based on time; each 15 minutes. </a:t>
            </a:r>
          </a:p>
          <a:p>
            <a:pPr lvl="1">
              <a:buFont typeface="Wingdings" panose="05000000000000000000" pitchFamily="2" charset="2"/>
              <a:buChar char="§"/>
            </a:pPr>
            <a:r>
              <a:rPr lang="en-US" sz="2100" dirty="0">
                <a:latin typeface="Aptos" panose="020B0004020202020204" pitchFamily="34" charset="0"/>
                <a:cs typeface="Times New Roman" panose="02020603050405020304" pitchFamily="18" charset="0"/>
              </a:rPr>
              <a:t>Bill with 98003, 98007, 98011, 98015, 99205, 99215, 99245, 99345, 99350, 99483.</a:t>
            </a:r>
          </a:p>
          <a:p>
            <a:pPr lvl="1">
              <a:buFont typeface="Wingdings" panose="05000000000000000000" pitchFamily="2" charset="2"/>
              <a:buChar char="§"/>
            </a:pPr>
            <a:r>
              <a:rPr lang="en-US" sz="2100" dirty="0">
                <a:latin typeface="Aptos" panose="020B0004020202020204" pitchFamily="34" charset="0"/>
                <a:cs typeface="Times New Roman" panose="02020603050405020304" pitchFamily="18" charset="0"/>
              </a:rPr>
              <a:t>Do not count any additional time spent on a prior or subsequent date of service.</a:t>
            </a:r>
          </a:p>
          <a:p>
            <a:pPr lvl="1">
              <a:buFont typeface="Wingdings" panose="05000000000000000000" pitchFamily="2" charset="2"/>
              <a:buChar char="§"/>
            </a:pPr>
            <a:r>
              <a:rPr lang="en-US" sz="2100" dirty="0">
                <a:latin typeface="Aptos" panose="020B0004020202020204" pitchFamily="34" charset="0"/>
                <a:cs typeface="Times New Roman" panose="02020603050405020304" pitchFamily="18" charset="0"/>
              </a:rPr>
              <a:t>Do not count time spent on other services that are being separately billed.</a:t>
            </a:r>
          </a:p>
          <a:p>
            <a:pPr lvl="1">
              <a:buFont typeface="Wingdings" panose="05000000000000000000" pitchFamily="2" charset="2"/>
              <a:buChar char="§"/>
            </a:pPr>
            <a:r>
              <a:rPr lang="en-US" sz="2100" dirty="0">
                <a:latin typeface="Aptos" panose="020B0004020202020204" pitchFamily="34" charset="0"/>
                <a:cs typeface="Times New Roman" panose="02020603050405020304" pitchFamily="18" charset="0"/>
              </a:rPr>
              <a:t>Do not bill with 90833, 90836, 90838, 99358,99359, 99415, or 99416.</a:t>
            </a:r>
          </a:p>
          <a:p>
            <a:pPr lvl="1">
              <a:buFont typeface="Wingdings" panose="05000000000000000000" pitchFamily="2" charset="2"/>
              <a:buChar char="§"/>
            </a:pPr>
            <a:r>
              <a:rPr lang="en-US" sz="2100" dirty="0">
                <a:latin typeface="Aptos" panose="020B0004020202020204" pitchFamily="34" charset="0"/>
                <a:cs typeface="Times New Roman" panose="02020603050405020304" pitchFamily="18" charset="0"/>
              </a:rPr>
              <a:t>E/M code time threshold must have been surpassed by 15 minutes. </a:t>
            </a:r>
          </a:p>
          <a:p>
            <a:pPr lvl="1">
              <a:buFont typeface="Wingdings" panose="05000000000000000000" pitchFamily="2" charset="2"/>
              <a:buChar char="§"/>
            </a:pPr>
            <a:endParaRPr lang="en-US" sz="2100" dirty="0">
              <a:latin typeface="Aptos" panose="020B0004020202020204" pitchFamily="34" charset="0"/>
              <a:cs typeface="Times New Roman" panose="02020603050405020304" pitchFamily="18" charset="0"/>
            </a:endParaRPr>
          </a:p>
          <a:p>
            <a:r>
              <a:rPr lang="en-US" sz="2100" dirty="0">
                <a:latin typeface="Aptos" panose="020B0004020202020204" pitchFamily="34" charset="0"/>
                <a:cs typeface="Times New Roman" panose="02020603050405020304" pitchFamily="18" charset="0"/>
              </a:rPr>
              <a:t>**May not be used for Medicare/Medicare Advantage (see G2212).</a:t>
            </a:r>
          </a:p>
          <a:p>
            <a:endParaRPr lang="en-US" sz="2400" dirty="0">
              <a:latin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4428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9CC42-DA56-2707-0A6B-F261AA7BF43F}"/>
              </a:ext>
            </a:extLst>
          </p:cNvPr>
          <p:cNvSpPr>
            <a:spLocks noGrp="1"/>
          </p:cNvSpPr>
          <p:nvPr>
            <p:ph type="title"/>
          </p:nvPr>
        </p:nvSpPr>
        <p:spPr/>
        <p:txBody>
          <a:bodyPr>
            <a:normAutofit/>
          </a:bodyPr>
          <a:lstStyle/>
          <a:p>
            <a:r>
              <a:rPr lang="en-US" sz="4000" dirty="0">
                <a:latin typeface="Aptos" panose="020B0004020202020204" pitchFamily="34" charset="0"/>
              </a:rPr>
              <a:t>99417 Timetable and Examples</a:t>
            </a:r>
          </a:p>
        </p:txBody>
      </p:sp>
      <p:sp>
        <p:nvSpPr>
          <p:cNvPr id="4" name="Slide Number Placeholder 3">
            <a:extLst>
              <a:ext uri="{FF2B5EF4-FFF2-40B4-BE49-F238E27FC236}">
                <a16:creationId xmlns:a16="http://schemas.microsoft.com/office/drawing/2014/main" id="{8D1EEAB8-5C6F-0CD7-3CA9-EA2E5EEE76C6}"/>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8</a:t>
            </a:fld>
            <a:endParaRPr lang="en-US" dirty="0"/>
          </a:p>
        </p:txBody>
      </p:sp>
      <p:sp>
        <p:nvSpPr>
          <p:cNvPr id="10" name="Content Placeholder 9">
            <a:extLst>
              <a:ext uri="{FF2B5EF4-FFF2-40B4-BE49-F238E27FC236}">
                <a16:creationId xmlns:a16="http://schemas.microsoft.com/office/drawing/2014/main" id="{6DCAB58E-D9DA-D682-B4E9-E4E34F4980A1}"/>
              </a:ext>
            </a:extLst>
          </p:cNvPr>
          <p:cNvSpPr>
            <a:spLocks noGrp="1"/>
          </p:cNvSpPr>
          <p:nvPr>
            <p:ph sz="quarter" idx="1"/>
          </p:nvPr>
        </p:nvSpPr>
        <p:spPr>
          <a:xfrm>
            <a:off x="518140" y="1600200"/>
            <a:ext cx="11169924" cy="4495800"/>
          </a:xfrm>
        </p:spPr>
        <p:txBody>
          <a:bodyPr>
            <a:normAutofit/>
          </a:bodyPr>
          <a:lstStyle/>
          <a:p>
            <a:r>
              <a:rPr lang="en-US" sz="2000" dirty="0">
                <a:latin typeface="Aptos" panose="020B0004020202020204" pitchFamily="34" charset="0"/>
              </a:rPr>
              <a:t>Timetable:</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latin typeface="Aptos" panose="020B0004020202020204" pitchFamily="34" charset="0"/>
              </a:rPr>
              <a:t>Billing Multiple Units:</a:t>
            </a:r>
          </a:p>
        </p:txBody>
      </p:sp>
      <p:pic>
        <p:nvPicPr>
          <p:cNvPr id="23" name="Picture 22">
            <a:extLst>
              <a:ext uri="{FF2B5EF4-FFF2-40B4-BE49-F238E27FC236}">
                <a16:creationId xmlns:a16="http://schemas.microsoft.com/office/drawing/2014/main" id="{323B500A-0A7F-0E86-3DAD-640A9A414E42}"/>
              </a:ext>
            </a:extLst>
          </p:cNvPr>
          <p:cNvPicPr>
            <a:picLocks noChangeAspect="1"/>
          </p:cNvPicPr>
          <p:nvPr/>
        </p:nvPicPr>
        <p:blipFill>
          <a:blip r:embed="rId2"/>
          <a:stretch>
            <a:fillRect/>
          </a:stretch>
        </p:blipFill>
        <p:spPr>
          <a:xfrm>
            <a:off x="546936" y="4742345"/>
            <a:ext cx="11155332" cy="1314633"/>
          </a:xfrm>
          <a:prstGeom prst="rect">
            <a:avLst/>
          </a:prstGeom>
        </p:spPr>
      </p:pic>
      <p:pic>
        <p:nvPicPr>
          <p:cNvPr id="25" name="Picture 24">
            <a:extLst>
              <a:ext uri="{FF2B5EF4-FFF2-40B4-BE49-F238E27FC236}">
                <a16:creationId xmlns:a16="http://schemas.microsoft.com/office/drawing/2014/main" id="{4B100F39-A87A-06FD-48E8-B5ADA3251AB4}"/>
              </a:ext>
            </a:extLst>
          </p:cNvPr>
          <p:cNvPicPr>
            <a:picLocks noChangeAspect="1"/>
          </p:cNvPicPr>
          <p:nvPr/>
        </p:nvPicPr>
        <p:blipFill>
          <a:blip r:embed="rId3"/>
          <a:stretch>
            <a:fillRect/>
          </a:stretch>
        </p:blipFill>
        <p:spPr>
          <a:xfrm>
            <a:off x="546936" y="2057150"/>
            <a:ext cx="11083283" cy="2071230"/>
          </a:xfrm>
          <a:prstGeom prst="rect">
            <a:avLst/>
          </a:prstGeom>
        </p:spPr>
      </p:pic>
    </p:spTree>
    <p:extLst>
      <p:ext uri="{BB962C8B-B14F-4D97-AF65-F5344CB8AC3E}">
        <p14:creationId xmlns:p14="http://schemas.microsoft.com/office/powerpoint/2010/main" val="4252123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B04C-A737-6E6A-AD8E-CCABDA212003}"/>
              </a:ext>
            </a:extLst>
          </p:cNvPr>
          <p:cNvSpPr>
            <a:spLocks noGrp="1"/>
          </p:cNvSpPr>
          <p:nvPr>
            <p:ph type="title"/>
          </p:nvPr>
        </p:nvSpPr>
        <p:spPr/>
        <p:txBody>
          <a:bodyPr>
            <a:normAutofit/>
          </a:bodyPr>
          <a:lstStyle/>
          <a:p>
            <a:r>
              <a:rPr lang="en-US" sz="4000" dirty="0">
                <a:latin typeface="Aptos" panose="020B0004020202020204" pitchFamily="34" charset="0"/>
                <a:cs typeface="Times New Roman" panose="02020603050405020304" pitchFamily="18" charset="0"/>
              </a:rPr>
              <a:t>Prolonged Services 99418</a:t>
            </a:r>
            <a:endParaRPr lang="en-US" sz="4000" dirty="0"/>
          </a:p>
        </p:txBody>
      </p:sp>
      <p:sp>
        <p:nvSpPr>
          <p:cNvPr id="4" name="Slide Number Placeholder 3">
            <a:extLst>
              <a:ext uri="{FF2B5EF4-FFF2-40B4-BE49-F238E27FC236}">
                <a16:creationId xmlns:a16="http://schemas.microsoft.com/office/drawing/2014/main" id="{EE053D2D-C544-BE28-3ADB-1665ACDADD9A}"/>
              </a:ext>
            </a:extLst>
          </p:cNvPr>
          <p:cNvSpPr>
            <a:spLocks noGrp="1"/>
          </p:cNvSpPr>
          <p:nvPr>
            <p:ph type="sldNum" sz="quarter" idx="12"/>
          </p:nvPr>
        </p:nvSpPr>
        <p:spPr/>
        <p:txBody>
          <a:bodyPr>
            <a:normAutofit fontScale="85000" lnSpcReduction="20000"/>
          </a:bodyPr>
          <a:lstStyle/>
          <a:p>
            <a:fld id="{D48C95FA-06A0-4D5B-B5F3-645497A338F6}" type="slidenum">
              <a:rPr lang="en-US" smtClean="0"/>
              <a:pPr/>
              <a:t>9</a:t>
            </a:fld>
            <a:endParaRPr lang="en-US" dirty="0"/>
          </a:p>
        </p:txBody>
      </p:sp>
      <p:sp>
        <p:nvSpPr>
          <p:cNvPr id="5" name="Content Placeholder 4">
            <a:extLst>
              <a:ext uri="{FF2B5EF4-FFF2-40B4-BE49-F238E27FC236}">
                <a16:creationId xmlns:a16="http://schemas.microsoft.com/office/drawing/2014/main" id="{863D4116-A16D-D9BF-A072-3B3119C64B38}"/>
              </a:ext>
            </a:extLst>
          </p:cNvPr>
          <p:cNvSpPr>
            <a:spLocks noGrp="1"/>
          </p:cNvSpPr>
          <p:nvPr>
            <p:ph sz="quarter" idx="1"/>
          </p:nvPr>
        </p:nvSpPr>
        <p:spPr>
          <a:xfrm>
            <a:off x="470780" y="1600200"/>
            <a:ext cx="11217284" cy="5099364"/>
          </a:xfrm>
        </p:spPr>
        <p:txBody>
          <a:bodyPr>
            <a:normAutofit/>
          </a:bodyPr>
          <a:lstStyle/>
          <a:p>
            <a:r>
              <a:rPr lang="en-US" sz="2200" dirty="0">
                <a:solidFill>
                  <a:srgbClr val="0070C0"/>
                </a:solidFill>
                <a:latin typeface="Aptos" panose="020B0004020202020204" pitchFamily="34" charset="0"/>
                <a:cs typeface="Times New Roman" panose="02020603050405020304" pitchFamily="18" charset="0"/>
              </a:rPr>
              <a:t>99418 - Prolonged Inpatient or Observation E/M Service With or Without Direct Patient Contact on the Date of an Office or Other Outpatient Service</a:t>
            </a:r>
          </a:p>
          <a:p>
            <a:pPr marL="365760" lvl="1" indent="0">
              <a:buNone/>
            </a:pPr>
            <a:r>
              <a:rPr lang="en-US" sz="1800" b="1" u="sng" dirty="0">
                <a:latin typeface="Aptos" panose="020B0004020202020204" pitchFamily="34" charset="0"/>
                <a:cs typeface="Times New Roman" panose="02020603050405020304" pitchFamily="18" charset="0"/>
              </a:rPr>
              <a:t>99418</a:t>
            </a:r>
            <a:r>
              <a:rPr lang="en-US" sz="1800" dirty="0">
                <a:latin typeface="Aptos" panose="020B0004020202020204" pitchFamily="34" charset="0"/>
                <a:cs typeface="Times New Roman" panose="02020603050405020304" pitchFamily="18" charset="0"/>
              </a:rPr>
              <a:t> -Prolonged </a:t>
            </a:r>
            <a:r>
              <a:rPr lang="en-US" sz="1800" u="sng" dirty="0">
                <a:latin typeface="Aptos" panose="020B0004020202020204" pitchFamily="34" charset="0"/>
                <a:cs typeface="Times New Roman" panose="02020603050405020304" pitchFamily="18" charset="0"/>
              </a:rPr>
              <a:t>inpatient or observation </a:t>
            </a:r>
            <a:r>
              <a:rPr lang="en-US" sz="1800" dirty="0">
                <a:latin typeface="Aptos" panose="020B0004020202020204" pitchFamily="34" charset="0"/>
                <a:cs typeface="Times New Roman" panose="02020603050405020304" pitchFamily="18" charset="0"/>
              </a:rPr>
              <a:t>evaluation and management service(s) time with or without direct patient contact beyond the required time of the highest level E/M service when the E/M code has been selected based on time; each 15 minutes of total time. </a:t>
            </a:r>
          </a:p>
          <a:p>
            <a:pPr lvl="1">
              <a:buFont typeface="Wingdings" panose="05000000000000000000" pitchFamily="2" charset="2"/>
              <a:buChar char="§"/>
            </a:pPr>
            <a:r>
              <a:rPr lang="en-US" sz="1800" dirty="0">
                <a:effectLst/>
                <a:latin typeface="Aptos" panose="020B0004020202020204" pitchFamily="34" charset="0"/>
                <a:ea typeface="Times New Roman" panose="02020603050405020304" pitchFamily="18" charset="0"/>
                <a:cs typeface="Times New Roman" panose="02020603050405020304" pitchFamily="18" charset="0"/>
              </a:rPr>
              <a:t>Bill with 99223, 99233, 99236, 99255, 99306, 99310.</a:t>
            </a:r>
          </a:p>
          <a:p>
            <a:pPr lvl="1">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Do not bill with 90833, 90836, 90838, 99358,99359, 99415, or 99416.</a:t>
            </a:r>
          </a:p>
          <a:p>
            <a:pPr lvl="1">
              <a:buFont typeface="Wingdings" panose="05000000000000000000" pitchFamily="2" charset="2"/>
              <a:buChar char="§"/>
            </a:pPr>
            <a:r>
              <a:rPr lang="en-US" sz="1800" dirty="0">
                <a:latin typeface="Aptos" panose="020B0004020202020204" pitchFamily="34" charset="0"/>
                <a:cs typeface="Times New Roman" panose="02020603050405020304" pitchFamily="18" charset="0"/>
              </a:rPr>
              <a:t>Use when the E/M code time threshold has been surpassed by 15 minutes.</a:t>
            </a:r>
          </a:p>
          <a:p>
            <a:pPr lvl="1">
              <a:buFont typeface="Wingdings" panose="05000000000000000000" pitchFamily="2" charset="2"/>
              <a:buChar char="§"/>
            </a:pPr>
            <a:endParaRPr lang="en-US" sz="1800" dirty="0">
              <a:latin typeface="Aptos" panose="020B0004020202020204" pitchFamily="34" charset="0"/>
              <a:cs typeface="Times New Roman" panose="02020603050405020304" pitchFamily="18" charset="0"/>
            </a:endParaRPr>
          </a:p>
          <a:p>
            <a:pPr lvl="1">
              <a:buFont typeface="Wingdings" panose="05000000000000000000" pitchFamily="2" charset="2"/>
              <a:buChar char="§"/>
            </a:pPr>
            <a:endParaRPr lang="en-US" sz="1800" dirty="0">
              <a:latin typeface="Aptos" panose="020B0004020202020204" pitchFamily="34" charset="0"/>
              <a:cs typeface="Times New Roman" panose="02020603050405020304" pitchFamily="18" charset="0"/>
            </a:endParaRPr>
          </a:p>
          <a:p>
            <a:pPr lvl="1">
              <a:buFont typeface="Wingdings" panose="05000000000000000000" pitchFamily="2" charset="2"/>
              <a:buChar char="§"/>
            </a:pPr>
            <a:endParaRPr lang="en-US" sz="1800" dirty="0">
              <a:latin typeface="Aptos" panose="020B0004020202020204" pitchFamily="34" charset="0"/>
              <a:cs typeface="Times New Roman" panose="02020603050405020304" pitchFamily="18" charset="0"/>
            </a:endParaRPr>
          </a:p>
          <a:p>
            <a:pPr lvl="1">
              <a:buFont typeface="Wingdings" panose="05000000000000000000" pitchFamily="2" charset="2"/>
              <a:buChar char="§"/>
            </a:pPr>
            <a:endParaRPr lang="en-US" sz="1800" dirty="0">
              <a:latin typeface="Aptos" panose="020B0004020202020204" pitchFamily="34" charset="0"/>
              <a:cs typeface="Times New Roman" panose="02020603050405020304" pitchFamily="18" charset="0"/>
            </a:endParaRPr>
          </a:p>
          <a:p>
            <a:pPr lvl="1">
              <a:buFont typeface="Wingdings" panose="05000000000000000000" pitchFamily="2" charset="2"/>
              <a:buChar char="§"/>
            </a:pPr>
            <a:endParaRPr lang="en-US" sz="1800" dirty="0">
              <a:latin typeface="Aptos" panose="020B0004020202020204" pitchFamily="34" charset="0"/>
              <a:cs typeface="Times New Roman" panose="02020603050405020304" pitchFamily="18" charset="0"/>
            </a:endParaRPr>
          </a:p>
          <a:p>
            <a:pPr marL="365760" lvl="1" indent="0">
              <a:buNone/>
            </a:pPr>
            <a:endParaRPr lang="en-US" sz="1800" dirty="0">
              <a:latin typeface="Aptos" panose="020B0004020202020204" pitchFamily="34" charset="0"/>
              <a:cs typeface="Times New Roman" panose="02020603050405020304" pitchFamily="18" charset="0"/>
            </a:endParaRPr>
          </a:p>
          <a:p>
            <a:pPr indent="-274320"/>
            <a:endParaRPr lang="en-US" sz="2000" dirty="0">
              <a:latin typeface="Aptos" panose="020B0004020202020204" pitchFamily="34" charset="0"/>
              <a:cs typeface="Times New Roman" panose="02020603050405020304" pitchFamily="18" charset="0"/>
            </a:endParaRPr>
          </a:p>
          <a:p>
            <a:pPr indent="-274320"/>
            <a:endParaRPr lang="en-US" sz="2100" dirty="0">
              <a:latin typeface="Aptos" panose="020B0004020202020204" pitchFamily="34" charset="0"/>
              <a:cs typeface="Times New Roman" panose="02020603050405020304" pitchFamily="18" charset="0"/>
            </a:endParaRPr>
          </a:p>
          <a:p>
            <a:endParaRPr lang="en-US" dirty="0"/>
          </a:p>
        </p:txBody>
      </p:sp>
      <p:pic>
        <p:nvPicPr>
          <p:cNvPr id="6" name="Content Placeholder 12">
            <a:extLst>
              <a:ext uri="{FF2B5EF4-FFF2-40B4-BE49-F238E27FC236}">
                <a16:creationId xmlns:a16="http://schemas.microsoft.com/office/drawing/2014/main" id="{7225FA85-FA4F-CB6C-B6AE-B873D41C6ED7}"/>
              </a:ext>
            </a:extLst>
          </p:cNvPr>
          <p:cNvPicPr>
            <a:picLocks noChangeAspect="1"/>
          </p:cNvPicPr>
          <p:nvPr/>
        </p:nvPicPr>
        <p:blipFill>
          <a:blip r:embed="rId2"/>
          <a:stretch>
            <a:fillRect/>
          </a:stretch>
        </p:blipFill>
        <p:spPr>
          <a:xfrm>
            <a:off x="816864" y="4553737"/>
            <a:ext cx="10559253" cy="1964757"/>
          </a:xfrm>
          <a:prstGeom prst="rect">
            <a:avLst/>
          </a:prstGeom>
        </p:spPr>
      </p:pic>
    </p:spTree>
    <p:extLst>
      <p:ext uri="{BB962C8B-B14F-4D97-AF65-F5344CB8AC3E}">
        <p14:creationId xmlns:p14="http://schemas.microsoft.com/office/powerpoint/2010/main" val="474607588"/>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edian">
  <a:themeElements>
    <a:clrScheme name="Custom 2">
      <a:dk1>
        <a:srgbClr val="000000"/>
      </a:dk1>
      <a:lt1>
        <a:srgbClr val="FFFFFF"/>
      </a:lt1>
      <a:dk2>
        <a:srgbClr val="FFFFFF"/>
      </a:dk2>
      <a:lt2>
        <a:srgbClr val="DDE9EC"/>
      </a:lt2>
      <a:accent1>
        <a:srgbClr val="525A7D"/>
      </a:accent1>
      <a:accent2>
        <a:srgbClr val="638BAD"/>
      </a:accent2>
      <a:accent3>
        <a:srgbClr val="8A8A9C"/>
      </a:accent3>
      <a:accent4>
        <a:srgbClr val="FADA7A"/>
      </a:accent4>
      <a:accent5>
        <a:srgbClr val="B88472"/>
      </a:accent5>
      <a:accent6>
        <a:srgbClr val="8E736A"/>
      </a:accent6>
      <a:hlink>
        <a:srgbClr val="B292CA"/>
      </a:hlink>
      <a:folHlink>
        <a:srgbClr val="6B56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3332</TotalTime>
  <Words>2401</Words>
  <Application>Microsoft Office PowerPoint</Application>
  <PresentationFormat>Widescreen</PresentationFormat>
  <Paragraphs>180</Paragraphs>
  <Slides>21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21</vt:i4>
      </vt:variant>
    </vt:vector>
  </HeadingPairs>
  <TitlesOfParts>
    <vt:vector size="31" baseType="lpstr">
      <vt:lpstr>Aptos</vt:lpstr>
      <vt:lpstr>Aptos Display</vt:lpstr>
      <vt:lpstr>Arial</vt:lpstr>
      <vt:lpstr>Calibri</vt:lpstr>
      <vt:lpstr>Calibri Light</vt:lpstr>
      <vt:lpstr>Times New Roman</vt:lpstr>
      <vt:lpstr>Wingdings</vt:lpstr>
      <vt:lpstr>Wingdings 2</vt:lpstr>
      <vt:lpstr>Office Theme</vt:lpstr>
      <vt:lpstr>Median</vt:lpstr>
      <vt:lpstr>Prolonged Services</vt:lpstr>
      <vt:lpstr>Prolonged Services Summary</vt:lpstr>
      <vt:lpstr>Prolonged Services Summary</vt:lpstr>
      <vt:lpstr>Prolonged Services Documentation</vt:lpstr>
      <vt:lpstr>Prolonged Services 99415-99416</vt:lpstr>
      <vt:lpstr>99415-99416 Timetable</vt:lpstr>
      <vt:lpstr>Prolonged Services 99417</vt:lpstr>
      <vt:lpstr>99417 Timetable and Examples</vt:lpstr>
      <vt:lpstr>Prolonged Services 99418</vt:lpstr>
      <vt:lpstr>Prolonged Services 99358-99359</vt:lpstr>
      <vt:lpstr>99358-99359 Timetable Example</vt:lpstr>
      <vt:lpstr>E/M Time Thresholds</vt:lpstr>
      <vt:lpstr>Medicare  Prolonged Services</vt:lpstr>
      <vt:lpstr>Medicare Prolonged Services G2212-G0514</vt:lpstr>
      <vt:lpstr>Prolonged Visits -Office or Other Outpatient - G2212</vt:lpstr>
      <vt:lpstr>Prolonged Visits - Preventive Service - G0513-G0514</vt:lpstr>
      <vt:lpstr>Prolonged Visits - Hospital Inpatient/Observation - G0316</vt:lpstr>
      <vt:lpstr>Prolonged Visits - Nursing Facility - G0317</vt:lpstr>
      <vt:lpstr>Prolonged Visits - Home or Residence - G0318</vt:lpstr>
      <vt:lpstr>Prolonged Services 99415-99416</vt:lpstr>
      <vt:lpstr>99415-99416 Timetable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April Bellard</dc:creator>
  <cp:lastModifiedBy>April Bellard</cp:lastModifiedBy>
  <cp:revision>2</cp:revision>
  <dcterms:created xsi:type="dcterms:W3CDTF">2025-02-11T20:46:38Z</dcterms:created>
  <dcterms:modified xsi:type="dcterms:W3CDTF">2025-02-25T18:48:09Z</dcterms:modified>
</cp:coreProperties>
</file>