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88" r:id="rId3"/>
    <p:sldId id="266" r:id="rId4"/>
    <p:sldId id="306" r:id="rId5"/>
    <p:sldId id="296" r:id="rId6"/>
    <p:sldId id="297" r:id="rId7"/>
    <p:sldId id="298" r:id="rId8"/>
    <p:sldId id="275" r:id="rId9"/>
    <p:sldId id="299" r:id="rId10"/>
    <p:sldId id="270" r:id="rId11"/>
    <p:sldId id="271" r:id="rId12"/>
    <p:sldId id="293" r:id="rId13"/>
    <p:sldId id="276" r:id="rId14"/>
    <p:sldId id="292" r:id="rId15"/>
    <p:sldId id="278" r:id="rId16"/>
    <p:sldId id="303" r:id="rId17"/>
    <p:sldId id="304" r:id="rId18"/>
    <p:sldId id="279" r:id="rId19"/>
    <p:sldId id="300" r:id="rId20"/>
    <p:sldId id="295" r:id="rId21"/>
    <p:sldId id="307" r:id="rId22"/>
    <p:sldId id="301" r:id="rId23"/>
    <p:sldId id="302" r:id="rId24"/>
    <p:sldId id="280" r:id="rId25"/>
    <p:sldId id="284"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du Yarlagadda" initials="BY" lastIdx="13" clrIdx="0">
    <p:extLst>
      <p:ext uri="{19B8F6BF-5375-455C-9EA6-DF929625EA0E}">
        <p15:presenceInfo xmlns:p15="http://schemas.microsoft.com/office/powerpoint/2012/main" userId="S::byarlagadda@hcms.org::4c74646e-6787-4cde-a5ff-9a3b5b2e48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114" d="100"/>
          <a:sy n="114" d="100"/>
        </p:scale>
        <p:origin x="4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03C8E-E7A5-410E-BB1D-A31A95B3E251}"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91661-1FA7-4195-8D24-2622D0A3D276}" type="slidenum">
              <a:rPr lang="en-US" smtClean="0"/>
              <a:t>‹#›</a:t>
            </a:fld>
            <a:endParaRPr lang="en-US"/>
          </a:p>
        </p:txBody>
      </p:sp>
    </p:spTree>
    <p:extLst>
      <p:ext uri="{BB962C8B-B14F-4D97-AF65-F5344CB8AC3E}">
        <p14:creationId xmlns:p14="http://schemas.microsoft.com/office/powerpoint/2010/main" val="336000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fld id="{9B57B089-3B37-4FCE-A8A7-D5C2E63F3F31}" type="slidenum">
              <a:rPr lang="en-US">
                <a:solidFill>
                  <a:prstClr val="black"/>
                </a:solidFill>
                <a:latin typeface="Calibri"/>
              </a:rPr>
              <a:pPr defTabSz="931774"/>
              <a:t>1</a:t>
            </a:fld>
            <a:endParaRPr lang="en-US" dirty="0">
              <a:solidFill>
                <a:prstClr val="black"/>
              </a:solidFill>
              <a:latin typeface="Calibri"/>
            </a:endParaRPr>
          </a:p>
        </p:txBody>
      </p:sp>
    </p:spTree>
    <p:extLst>
      <p:ext uri="{BB962C8B-B14F-4D97-AF65-F5344CB8AC3E}">
        <p14:creationId xmlns:p14="http://schemas.microsoft.com/office/powerpoint/2010/main" val="276937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7441A21C-BB01-47C1-B218-A359820E1AB2}" type="datetime1">
              <a:rPr lang="en-US" smtClean="0"/>
              <a:pPr/>
              <a:t>6/30/2023</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solidFill>
                <a:srgbClr val="DDE9EC"/>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D48C95FA-06A0-4D5B-B5F3-645497A338F6}" type="slidenum">
              <a:rPr lang="en-US" smtClean="0">
                <a:solidFill>
                  <a:srgbClr val="DDE9EC"/>
                </a:solidFill>
              </a:rPr>
              <a:pPr/>
              <a:t>‹#›</a:t>
            </a:fld>
            <a:endParaRPr lang="en-US" dirty="0">
              <a:solidFill>
                <a:srgbClr val="DDE9EC"/>
              </a:solidFill>
            </a:endParaRPr>
          </a:p>
        </p:txBody>
      </p:sp>
    </p:spTree>
    <p:extLst>
      <p:ext uri="{BB962C8B-B14F-4D97-AF65-F5344CB8AC3E}">
        <p14:creationId xmlns:p14="http://schemas.microsoft.com/office/powerpoint/2010/main" val="36190433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9C7BC790-FA5C-4F55-B914-CD50B73CABA0}" type="datetime1">
              <a:rPr lang="en-US" smtClean="0">
                <a:solidFill>
                  <a:srgbClr val="FFFFFF"/>
                </a:solidFill>
              </a:rPr>
              <a:pPr/>
              <a:t>6/30/2023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8C95FA-06A0-4D5B-B5F3-645497A338F6}"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67294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endParaRPr kumimoji="0" lang="en-US" dirty="0"/>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D0FDA71-BC13-4858-A56A-29CAABEBB85F}" type="datetime1">
              <a:rPr lang="en-US" smtClean="0"/>
              <a:pPr/>
              <a:t>6/30/2023</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48C95FA-06A0-4D5B-B5F3-645497A338F6}" type="slidenum">
              <a:rPr lang="en-US" smtClean="0"/>
              <a:pPr/>
              <a:t>‹#›</a:t>
            </a:fld>
            <a:endParaRPr lang="en-US" dirty="0"/>
          </a:p>
        </p:txBody>
      </p:sp>
      <p:pic>
        <p:nvPicPr>
          <p:cNvPr id="11" name="Picture 10" descr="A picture containing drawing, sign&#10;&#10;Description automatically generated">
            <a:extLst>
              <a:ext uri="{FF2B5EF4-FFF2-40B4-BE49-F238E27FC236}">
                <a16:creationId xmlns:a16="http://schemas.microsoft.com/office/drawing/2014/main" id="{FDBB323F-C056-467D-AB24-8E2A1DA390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18567" y="292646"/>
            <a:ext cx="2213162" cy="856463"/>
          </a:xfrm>
          <a:prstGeom prst="rect">
            <a:avLst/>
          </a:prstGeom>
        </p:spPr>
      </p:pic>
    </p:spTree>
    <p:extLst>
      <p:ext uri="{BB962C8B-B14F-4D97-AF65-F5344CB8AC3E}">
        <p14:creationId xmlns:p14="http://schemas.microsoft.com/office/powerpoint/2010/main" val="127562793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rtl="0" eaLnBrk="1" latinLnBrk="0" hangingPunct="1">
        <a:spcBef>
          <a:spcPct val="0"/>
        </a:spcBef>
        <a:buNone/>
        <a:defRPr kumimoji="0" sz="4400" kern="1200">
          <a:solidFill>
            <a:schemeClr val="tx1"/>
          </a:solidFill>
          <a:latin typeface="+mj-lt"/>
          <a:ea typeface="+mj-ea"/>
          <a:cs typeface="+mj-cs"/>
        </a:defRPr>
      </a:lvl1pPr>
    </p:titleStyle>
    <p:bodyStyle>
      <a:lvl1pPr marL="0" indent="0" algn="l" rtl="0" eaLnBrk="1" latinLnBrk="0" hangingPunct="1">
        <a:spcBef>
          <a:spcPts val="700"/>
        </a:spcBef>
        <a:buClr>
          <a:schemeClr val="accent2"/>
        </a:buClr>
        <a:buSzPct val="60000"/>
        <a:buFont typeface="Wingdings"/>
        <a:buNone/>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cms.org/tmaimis/HARRIS/Practice_Resources/Billing_and_Payers/HARRIS/Practice_Resources/Billing_and_Payers/Billing-Payers.aspx?hkey=7319d8bc-3a2b-49ab-a7c9-e5ba24963e5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cms.org/tmaimis/HARRIS/Practice_Resources/Billing_and_Payers/HARRIS/Practice_Resources/Billing_and_Payers/Billing-Payers.aspx?hkey=7319d8bc-3a2b-49ab-a7c9-e5ba24963e5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hcprovider.com/content/dam/provider/docs/public/claims/Claims-Estimator-QRG.pdf" TargetMode="External"/><Relationship Id="rId7" Type="http://schemas.openxmlformats.org/officeDocument/2006/relationships/hyperlink" Target="https://www.uhcprovider.com/content/dam/provider/docs/public/claims/Claim-Estimator-QRG.pdf" TargetMode="External"/><Relationship Id="rId2" Type="http://schemas.openxmlformats.org/officeDocument/2006/relationships/hyperlink" Target="https://www.aetna.com/health-care-professionals/claims-payment-reimbursement/payment-estimator-fee-schedules.html" TargetMode="External"/><Relationship Id="rId1" Type="http://schemas.openxmlformats.org/officeDocument/2006/relationships/slideLayout" Target="../slideLayouts/slideLayout2.xml"/><Relationship Id="rId6" Type="http://schemas.openxmlformats.org/officeDocument/2006/relationships/hyperlink" Target="https://www.humana.com/provider/medical-resources/claims-payments/processing-edits/code-edit-simulations" TargetMode="External"/><Relationship Id="rId5" Type="http://schemas.openxmlformats.org/officeDocument/2006/relationships/hyperlink" Target="https://static.cigna.com/assets/chcp/resourceLibrary/medicalResourcesList/medicalDoingBusinessWithCigna/medicalDBwCCostofCareEstimator.html" TargetMode="External"/><Relationship Id="rId4" Type="http://schemas.openxmlformats.org/officeDocument/2006/relationships/hyperlink" Target="https://www.bcbstx.com/provider/pdf/patient_cost_estimator.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x12.org/codes/claim-adjustment-reason-codes" TargetMode="External"/><Relationship Id="rId2" Type="http://schemas.openxmlformats.org/officeDocument/2006/relationships/hyperlink" Target="https://x12.org/codes/remittance-advice-remark-cod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ms.gov/files/document/revised-modification-medically-unlikely-edit-mue-program-mm8853.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gsmedicare.com/medicare_dynamic/j15/ptpb/ptp/ptp.aspx" TargetMode="External"/><Relationship Id="rId7" Type="http://schemas.openxmlformats.org/officeDocument/2006/relationships/hyperlink" Target="https://imis.texmed.org/TMAIMIS/HARRIS/assets/PRACTICE_RESOURCES/Tools-Resources/HospitalServicesBillingGuide.pdf" TargetMode="External"/><Relationship Id="rId2" Type="http://schemas.openxmlformats.org/officeDocument/2006/relationships/hyperlink" Target="https://www.cms.gov/medicare-coverage-database/search.aspx" TargetMode="External"/><Relationship Id="rId1" Type="http://schemas.openxmlformats.org/officeDocument/2006/relationships/slideLayout" Target="../slideLayouts/slideLayout2.xml"/><Relationship Id="rId6" Type="http://schemas.openxmlformats.org/officeDocument/2006/relationships/hyperlink" Target="https://www.hcms.org/TMAIMIS/HARRIS/assets/PRACTICE_RESOURCES/Tools-Resources/NDC_BillingGuidelines.pdf" TargetMode="External"/><Relationship Id="rId5" Type="http://schemas.openxmlformats.org/officeDocument/2006/relationships/hyperlink" Target="https://www.hcms.org/TMAIMIS/HARRIS/assets/PRACTICE_RESOURCES/Billing-Payers/Excludes1Excludes2Notations.pdf" TargetMode="External"/><Relationship Id="rId4" Type="http://schemas.openxmlformats.org/officeDocument/2006/relationships/hyperlink" Target="https://www.hcms.org/TMAIMIS/HARRIS/assets/PRACTICE_RESOURCES/Tools-Resources/MUE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hcms.org/tmaimis/HARRIS/Practice_Resources/Billing_and_Payers/HARRIS/Practice_Resources/Billing_and_Payers/Billing-Payers.aspx?hkey=7319d8bc-3a2b-49ab-a7c9-e5ba24963e5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hcms.org/tmaimis/HARRIS/Practice_Resources/Billing_and_Payers/HARRIS/Practice_Resources/Billing_and_Payers/Billing-Payers.aspx?hkey=7319d8bc-3a2b-49ab-a7c9-e5ba24963e5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di.texas.gov/hprovider/providercompl.html" TargetMode="External"/><Relationship Id="rId7" Type="http://schemas.openxmlformats.org/officeDocument/2006/relationships/hyperlink" Target="https://www.hcms.org/TMAIMIS/HARRIS/assets/PRACTICE_RESOURCES/Tools-Resources/CMS%20Complaints%20Intake%20Form.pdf" TargetMode="External"/><Relationship Id="rId2" Type="http://schemas.openxmlformats.org/officeDocument/2006/relationships/hyperlink" Target="https://www.hcms.org/TMAIMIS/HARRIS/assets/PRACTICE_RESOURCES/Tools-Resources/WheretoFileComplaints.pdf" TargetMode="External"/><Relationship Id="rId1" Type="http://schemas.openxmlformats.org/officeDocument/2006/relationships/slideLayout" Target="../slideLayouts/slideLayout2.xml"/><Relationship Id="rId6" Type="http://schemas.openxmlformats.org/officeDocument/2006/relationships/hyperlink" Target="https://www.cms.gov/medicare/provider-enrollment-and-certification/surveycertificationgeninfo/downloads/regional_and_central_office_contacts.pdf" TargetMode="External"/><Relationship Id="rId5" Type="http://schemas.openxmlformats.org/officeDocument/2006/relationships/hyperlink" Target="https://www.hcms.org/tmaimis/HARRIS/Practice_Resources/Practice_Management/ERISA.aspx?WebsiteKey=0a784a46-1152-4b41-8e5d-3545a059ff7f" TargetMode="External"/><Relationship Id="rId4" Type="http://schemas.openxmlformats.org/officeDocument/2006/relationships/hyperlink" Target="https://gov.sircon.com/consumerPortalLogin.do?method=initProcess&amp;request.authorization.token=WpFwv9ZgyHbCDQF8FI9VfM3Duc9b2hm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HPM_complaints@hhsc.state.tx.us" TargetMode="External"/><Relationship Id="rId2" Type="http://schemas.openxmlformats.org/officeDocument/2006/relationships/hyperlink" Target="https://www.hcms.org/TMAIMIS/HARRIS/assets/PRACTICE_RESOURCES/Tools-Resources/WheretoFileComplaints.pdf" TargetMode="External"/><Relationship Id="rId1" Type="http://schemas.openxmlformats.org/officeDocument/2006/relationships/slideLayout" Target="../slideLayouts/slideLayout2.xml"/><Relationship Id="rId5" Type="http://schemas.openxmlformats.org/officeDocument/2006/relationships/hyperlink" Target="https://www.hcms.org/TMAIMIS/HARRIS/assets/PRACTICE_RESOURCES/Tools-Resources/HHSComplaintSteps.pdf" TargetMode="External"/><Relationship Id="rId4" Type="http://schemas.openxmlformats.org/officeDocument/2006/relationships/hyperlink" Target="mailto:STAR.Health@hhsc.state.tx.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cms.org/tmaimis/HARRIS/Practice_Resources/Payment_Advocacy/HARRIS/Practice_Resources/Payment_Advocacy.aspx?hkey=59207d33-e321-4a80-9d62-fee6b67acbc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exmed.inreachce.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gma.com/resources/revenue-cycle/you-might-be-losing-thousands-of-dollars-per-mont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Medicare/Coding/NationalCorrectCodInitEd/NCCI-Coding-Edits" TargetMode="External"/><Relationship Id="rId2" Type="http://schemas.openxmlformats.org/officeDocument/2006/relationships/hyperlink" Target="https://www.cms.gov/Medicare/Coding/NationalCorrectCodInitEd/MU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ms.gov/Medicare/Coding/NationalCorrectCodInitEd/NCCI-Coding-Edi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1565428"/>
            <a:ext cx="7620000" cy="3385542"/>
          </a:xfrm>
          <a:prstGeom prst="rect">
            <a:avLst/>
          </a:prstGeom>
          <a:noFill/>
        </p:spPr>
        <p:txBody>
          <a:bodyPr wrap="square" rtlCol="0">
            <a:spAutoFit/>
          </a:bodyPr>
          <a:lstStyle/>
          <a:p>
            <a:pPr algn="ctr"/>
            <a:endParaRPr lang="en-US" sz="2200" dirty="0">
              <a:solidFill>
                <a:srgbClr val="000000"/>
              </a:solidFill>
              <a:latin typeface="Times New Roman" panose="02020603050405020304" pitchFamily="18" charset="0"/>
              <a:cs typeface="Times New Roman" panose="02020603050405020304" pitchFamily="18" charset="0"/>
            </a:endParaRPr>
          </a:p>
          <a:p>
            <a:pPr algn="ctr"/>
            <a:r>
              <a:rPr lang="en-US" sz="2800" b="1" dirty="0">
                <a:solidFill>
                  <a:srgbClr val="000000"/>
                </a:solidFill>
                <a:latin typeface="Times New Roman" panose="02020603050405020304" pitchFamily="18" charset="0"/>
                <a:cs typeface="Times New Roman" panose="02020603050405020304" pitchFamily="18" charset="0"/>
              </a:rPr>
              <a:t>Best Practices for Managing Denials</a:t>
            </a:r>
            <a:endParaRPr lang="en-US" sz="2200" dirty="0">
              <a:solidFill>
                <a:srgbClr val="000000"/>
              </a:solidFill>
              <a:latin typeface="Times New Roman" panose="02020603050405020304" pitchFamily="18" charset="0"/>
              <a:cs typeface="Times New Roman" panose="02020603050405020304" pitchFamily="18" charset="0"/>
            </a:endParaRPr>
          </a:p>
          <a:p>
            <a:pPr algn="ctr"/>
            <a:endParaRPr lang="en-US" sz="2200" dirty="0">
              <a:solidFill>
                <a:srgbClr val="000000"/>
              </a:solidFill>
              <a:latin typeface="Times New Roman" panose="02020603050405020304" pitchFamily="18" charset="0"/>
              <a:cs typeface="Times New Roman" panose="02020603050405020304" pitchFamily="18" charset="0"/>
            </a:endParaRPr>
          </a:p>
          <a:p>
            <a:pPr algn="ctr"/>
            <a:r>
              <a:rPr lang="en-US" sz="2200" dirty="0">
                <a:solidFill>
                  <a:srgbClr val="000000"/>
                </a:solidFill>
                <a:latin typeface="Times New Roman" panose="02020603050405020304" pitchFamily="18" charset="0"/>
                <a:cs typeface="Times New Roman" panose="02020603050405020304" pitchFamily="18" charset="0"/>
              </a:rPr>
              <a:t>Harris County Medical Society</a:t>
            </a:r>
          </a:p>
          <a:p>
            <a:pPr algn="ctr"/>
            <a:endParaRPr lang="en-US" sz="2200" dirty="0">
              <a:solidFill>
                <a:srgbClr val="000000"/>
              </a:solidFill>
              <a:latin typeface="Times New Roman" panose="02020603050405020304" pitchFamily="18" charset="0"/>
              <a:cs typeface="Times New Roman" panose="02020603050405020304" pitchFamily="18" charset="0"/>
            </a:endParaRPr>
          </a:p>
          <a:p>
            <a:pPr algn="ctr"/>
            <a:r>
              <a:rPr lang="en-US" sz="2200" dirty="0">
                <a:solidFill>
                  <a:srgbClr val="000000"/>
                </a:solidFill>
                <a:latin typeface="Times New Roman" panose="02020603050405020304" pitchFamily="18" charset="0"/>
                <a:cs typeface="Times New Roman" panose="02020603050405020304" pitchFamily="18" charset="0"/>
              </a:rPr>
              <a:t>April A. Bellard, MHA</a:t>
            </a:r>
          </a:p>
          <a:p>
            <a:pPr algn="ctr"/>
            <a:r>
              <a:rPr lang="en-US" sz="2200" dirty="0">
                <a:solidFill>
                  <a:srgbClr val="000000"/>
                </a:solidFill>
                <a:latin typeface="Times New Roman" panose="02020603050405020304" pitchFamily="18" charset="0"/>
                <a:cs typeface="Times New Roman" panose="02020603050405020304" pitchFamily="18" charset="0"/>
              </a:rPr>
              <a:t>Director of Payment Advocacy and Practice Management</a:t>
            </a:r>
          </a:p>
          <a:p>
            <a:pPr algn="ctr"/>
            <a:endParaRPr lang="en-US" dirty="0">
              <a:solidFill>
                <a:srgbClr val="000000"/>
              </a:solidFill>
              <a:latin typeface="Calibri" panose="020F0502020204030204"/>
            </a:endParaRPr>
          </a:p>
          <a:p>
            <a:pPr algn="ctr"/>
            <a:endParaRPr lang="en-US" dirty="0">
              <a:solidFill>
                <a:srgbClr val="000000"/>
              </a:solidFill>
              <a:latin typeface="Calibri" panose="020F0502020204030204"/>
            </a:endParaRPr>
          </a:p>
          <a:p>
            <a:pPr algn="ctr"/>
            <a:endParaRPr lang="en-US" dirty="0">
              <a:solidFill>
                <a:srgbClr val="000000"/>
              </a:solidFill>
              <a:latin typeface="Calibri" panose="020F0502020204030204"/>
            </a:endParaRPr>
          </a:p>
        </p:txBody>
      </p:sp>
      <p:pic>
        <p:nvPicPr>
          <p:cNvPr id="5" name="Picture 4" descr="A picture containing drawing, sign&#10;&#10;Description automatically generated">
            <a:extLst>
              <a:ext uri="{FF2B5EF4-FFF2-40B4-BE49-F238E27FC236}">
                <a16:creationId xmlns:a16="http://schemas.microsoft.com/office/drawing/2014/main" id="{FCE56D16-0A87-41D5-8D8A-594ED34C3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837" y="219105"/>
            <a:ext cx="2493278" cy="964864"/>
          </a:xfrm>
          <a:prstGeom prst="rect">
            <a:avLst/>
          </a:prstGeom>
        </p:spPr>
      </p:pic>
    </p:spTree>
    <p:extLst>
      <p:ext uri="{BB962C8B-B14F-4D97-AF65-F5344CB8AC3E}">
        <p14:creationId xmlns:p14="http://schemas.microsoft.com/office/powerpoint/2010/main" val="195761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A5D8-8496-49EE-9498-2BF7FD9A3E3E}"/>
              </a:ext>
            </a:extLst>
          </p:cNvPr>
          <p:cNvSpPr>
            <a:spLocks noGrp="1"/>
          </p:cNvSpPr>
          <p:nvPr>
            <p:ph type="title"/>
          </p:nvPr>
        </p:nvSpPr>
        <p:spPr/>
        <p:txBody>
          <a:bodyPr>
            <a:normAutofit/>
          </a:bodyPr>
          <a:lstStyle/>
          <a:p>
            <a:r>
              <a:rPr lang="en-US" b="1" dirty="0"/>
              <a:t>RCM - </a:t>
            </a:r>
            <a:r>
              <a:rPr lang="en-US" b="1" dirty="0">
                <a:solidFill>
                  <a:srgbClr val="0070C0"/>
                </a:solidFill>
                <a:hlinkClick r:id="rId2">
                  <a:extLst>
                    <a:ext uri="{A12FA001-AC4F-418D-AE19-62706E023703}">
                      <ahyp:hlinkClr xmlns:ahyp="http://schemas.microsoft.com/office/drawing/2018/hyperlinkcolor" val="tx"/>
                    </a:ext>
                  </a:extLst>
                </a:hlinkClick>
              </a:rPr>
              <a:t>Bilateral Billing Guide</a:t>
            </a:r>
            <a:endParaRPr lang="en-US" sz="2200" dirty="0">
              <a:solidFill>
                <a:srgbClr val="0070C0"/>
              </a:solidFill>
            </a:endParaRPr>
          </a:p>
        </p:txBody>
      </p:sp>
      <p:sp>
        <p:nvSpPr>
          <p:cNvPr id="4" name="Slide Number Placeholder 3">
            <a:extLst>
              <a:ext uri="{FF2B5EF4-FFF2-40B4-BE49-F238E27FC236}">
                <a16:creationId xmlns:a16="http://schemas.microsoft.com/office/drawing/2014/main" id="{0417C397-7751-4F3F-B2D3-FCB1C85B0DF6}"/>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10</a:t>
            </a:fld>
            <a:endParaRPr lang="en-US" dirty="0"/>
          </a:p>
        </p:txBody>
      </p:sp>
      <p:pic>
        <p:nvPicPr>
          <p:cNvPr id="7" name="Content Placeholder 6">
            <a:extLst>
              <a:ext uri="{FF2B5EF4-FFF2-40B4-BE49-F238E27FC236}">
                <a16:creationId xmlns:a16="http://schemas.microsoft.com/office/drawing/2014/main" id="{4FAA3FB0-36EE-AAEE-0436-FF6D955D23F1}"/>
              </a:ext>
            </a:extLst>
          </p:cNvPr>
          <p:cNvPicPr>
            <a:picLocks noGrp="1" noChangeAspect="1"/>
          </p:cNvPicPr>
          <p:nvPr>
            <p:ph sz="quarter" idx="1"/>
          </p:nvPr>
        </p:nvPicPr>
        <p:blipFill>
          <a:blip r:embed="rId3"/>
          <a:stretch>
            <a:fillRect/>
          </a:stretch>
        </p:blipFill>
        <p:spPr>
          <a:xfrm>
            <a:off x="989901" y="1600199"/>
            <a:ext cx="9452530" cy="5072089"/>
          </a:xfrm>
        </p:spPr>
      </p:pic>
    </p:spTree>
    <p:extLst>
      <p:ext uri="{BB962C8B-B14F-4D97-AF65-F5344CB8AC3E}">
        <p14:creationId xmlns:p14="http://schemas.microsoft.com/office/powerpoint/2010/main" val="218720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B081-7B88-4BAA-89CE-8501DBC29707}"/>
              </a:ext>
            </a:extLst>
          </p:cNvPr>
          <p:cNvSpPr>
            <a:spLocks noGrp="1"/>
          </p:cNvSpPr>
          <p:nvPr>
            <p:ph type="title"/>
          </p:nvPr>
        </p:nvSpPr>
        <p:spPr/>
        <p:txBody>
          <a:bodyPr>
            <a:normAutofit fontScale="90000"/>
          </a:bodyPr>
          <a:lstStyle/>
          <a:p>
            <a:r>
              <a:rPr lang="en-US" sz="4900" b="1" dirty="0"/>
              <a:t>RCM - </a:t>
            </a:r>
            <a:r>
              <a:rPr lang="en-US" sz="4900" b="1" dirty="0">
                <a:solidFill>
                  <a:srgbClr val="0070C0"/>
                </a:solidFill>
                <a:hlinkClick r:id="rId2">
                  <a:extLst>
                    <a:ext uri="{A12FA001-AC4F-418D-AE19-62706E023703}">
                      <ahyp:hlinkClr xmlns:ahyp="http://schemas.microsoft.com/office/drawing/2018/hyperlinkcolor" val="tx"/>
                    </a:ext>
                  </a:extLst>
                </a:hlinkClick>
              </a:rPr>
              <a:t>APP Billing Guide</a:t>
            </a:r>
            <a:br>
              <a:rPr lang="en-US" dirty="0"/>
            </a:br>
            <a:endParaRPr lang="en-US" sz="2200" dirty="0">
              <a:solidFill>
                <a:srgbClr val="0070C0"/>
              </a:solidFill>
            </a:endParaRPr>
          </a:p>
        </p:txBody>
      </p:sp>
      <p:sp>
        <p:nvSpPr>
          <p:cNvPr id="4" name="Slide Number Placeholder 3">
            <a:extLst>
              <a:ext uri="{FF2B5EF4-FFF2-40B4-BE49-F238E27FC236}">
                <a16:creationId xmlns:a16="http://schemas.microsoft.com/office/drawing/2014/main" id="{16A9428F-3B67-4773-B92D-1E0E03085FEC}"/>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11</a:t>
            </a:fld>
            <a:endParaRPr lang="en-US" dirty="0"/>
          </a:p>
        </p:txBody>
      </p:sp>
      <p:pic>
        <p:nvPicPr>
          <p:cNvPr id="6" name="Content Placeholder 5">
            <a:extLst>
              <a:ext uri="{FF2B5EF4-FFF2-40B4-BE49-F238E27FC236}">
                <a16:creationId xmlns:a16="http://schemas.microsoft.com/office/drawing/2014/main" id="{372DF0B7-1ECA-4FE7-9240-1929D90FCF89}"/>
              </a:ext>
            </a:extLst>
          </p:cNvPr>
          <p:cNvPicPr>
            <a:picLocks noGrp="1" noChangeAspect="1"/>
          </p:cNvPicPr>
          <p:nvPr>
            <p:ph sz="quarter" idx="1"/>
          </p:nvPr>
        </p:nvPicPr>
        <p:blipFill>
          <a:blip r:embed="rId3"/>
          <a:stretch>
            <a:fillRect/>
          </a:stretch>
        </p:blipFill>
        <p:spPr>
          <a:xfrm>
            <a:off x="2682592" y="1588261"/>
            <a:ext cx="6545298" cy="5041139"/>
          </a:xfrm>
          <a:prstGeom prst="rect">
            <a:avLst/>
          </a:prstGeom>
        </p:spPr>
      </p:pic>
    </p:spTree>
    <p:extLst>
      <p:ext uri="{BB962C8B-B14F-4D97-AF65-F5344CB8AC3E}">
        <p14:creationId xmlns:p14="http://schemas.microsoft.com/office/powerpoint/2010/main" val="290126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C0FA-6CEC-469D-8EF0-B9033B16FDF8}"/>
              </a:ext>
            </a:extLst>
          </p:cNvPr>
          <p:cNvSpPr>
            <a:spLocks noGrp="1"/>
          </p:cNvSpPr>
          <p:nvPr>
            <p:ph type="title"/>
          </p:nvPr>
        </p:nvSpPr>
        <p:spPr>
          <a:xfrm>
            <a:off x="1" y="228600"/>
            <a:ext cx="11688064" cy="990600"/>
          </a:xfrm>
        </p:spPr>
        <p:txBody>
          <a:bodyPr>
            <a:normAutofit/>
          </a:bodyPr>
          <a:lstStyle/>
          <a:p>
            <a:pPr marL="1097280" indent="-457200"/>
            <a:r>
              <a:rPr lang="en-US" b="1" dirty="0"/>
              <a:t>RCM– Payer Policies</a:t>
            </a:r>
          </a:p>
        </p:txBody>
      </p:sp>
      <p:sp>
        <p:nvSpPr>
          <p:cNvPr id="4" name="Slide Number Placeholder 3">
            <a:extLst>
              <a:ext uri="{FF2B5EF4-FFF2-40B4-BE49-F238E27FC236}">
                <a16:creationId xmlns:a16="http://schemas.microsoft.com/office/drawing/2014/main" id="{9F1ABA49-ADEB-46D2-AEA3-C5EE5871583A}"/>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12</a:t>
            </a:fld>
            <a:endParaRPr lang="en-US" dirty="0"/>
          </a:p>
        </p:txBody>
      </p:sp>
      <p:sp>
        <p:nvSpPr>
          <p:cNvPr id="5" name="Content Placeholder 4">
            <a:extLst>
              <a:ext uri="{FF2B5EF4-FFF2-40B4-BE49-F238E27FC236}">
                <a16:creationId xmlns:a16="http://schemas.microsoft.com/office/drawing/2014/main" id="{66AB8308-1BCC-4E73-A8CA-6E8D4D701438}"/>
              </a:ext>
            </a:extLst>
          </p:cNvPr>
          <p:cNvSpPr>
            <a:spLocks noGrp="1"/>
          </p:cNvSpPr>
          <p:nvPr>
            <p:ph sz="quarter" idx="1"/>
          </p:nvPr>
        </p:nvSpPr>
        <p:spPr>
          <a:xfrm>
            <a:off x="511728" y="1600200"/>
            <a:ext cx="11176336" cy="5029200"/>
          </a:xfrm>
        </p:spPr>
        <p:txBody>
          <a:bodyPr>
            <a:normAutofit lnSpcReduction="10000"/>
          </a:bodyPr>
          <a:lstStyle/>
          <a:p>
            <a:r>
              <a:rPr lang="en-US" dirty="0"/>
              <a:t>Be cognizant of differences in payers’ billing rules like place of service restrictions, multiple procedure payment reduction policies, and conditions of coverage. Utilize the payer’s cost/claims estimator if there is uncertainty on how a claim will process. You will be provided a real-time estimate of patient costs, potential denials, and payment reductions before you provide a service or submit a claim.  </a:t>
            </a:r>
          </a:p>
          <a:p>
            <a:pPr marL="1097280" lvl="1" indent="-457200">
              <a:buFont typeface="Wingdings" panose="05000000000000000000" pitchFamily="2" charset="2"/>
              <a:buChar char="q"/>
            </a:pPr>
            <a:r>
              <a:rPr lang="en-US" dirty="0">
                <a:solidFill>
                  <a:srgbClr val="0070C0"/>
                </a:solidFill>
                <a:hlinkClick r:id="rId2">
                  <a:extLst>
                    <a:ext uri="{A12FA001-AC4F-418D-AE19-62706E023703}">
                      <ahyp:hlinkClr xmlns:ahyp="http://schemas.microsoft.com/office/drawing/2018/hyperlinkcolor" val="tx"/>
                    </a:ext>
                  </a:extLst>
                </a:hlinkClick>
              </a:rPr>
              <a:t>Aetna</a:t>
            </a:r>
            <a:endParaRPr lang="en-US" dirty="0">
              <a:solidFill>
                <a:srgbClr val="0070C0"/>
              </a:solidFill>
              <a:hlinkClick r:id="rId3">
                <a:extLst>
                  <a:ext uri="{A12FA001-AC4F-418D-AE19-62706E023703}">
                    <ahyp:hlinkClr xmlns:ahyp="http://schemas.microsoft.com/office/drawing/2018/hyperlinkcolor" val="tx"/>
                  </a:ext>
                </a:extLst>
              </a:hlinkClick>
            </a:endParaRPr>
          </a:p>
          <a:p>
            <a:pPr marL="1097280" lvl="1" indent="-457200">
              <a:buFont typeface="Wingdings" panose="05000000000000000000" pitchFamily="2" charset="2"/>
              <a:buChar char="q"/>
            </a:pPr>
            <a:r>
              <a:rPr lang="en-US" dirty="0">
                <a:solidFill>
                  <a:srgbClr val="0070C0"/>
                </a:solidFill>
                <a:hlinkClick r:id="rId4">
                  <a:extLst>
                    <a:ext uri="{A12FA001-AC4F-418D-AE19-62706E023703}">
                      <ahyp:hlinkClr xmlns:ahyp="http://schemas.microsoft.com/office/drawing/2018/hyperlinkcolor" val="tx"/>
                    </a:ext>
                  </a:extLst>
                </a:hlinkClick>
              </a:rPr>
              <a:t>BCBSTX</a:t>
            </a:r>
            <a:endParaRPr lang="en-US" dirty="0">
              <a:solidFill>
                <a:srgbClr val="0070C0"/>
              </a:solidFill>
            </a:endParaRPr>
          </a:p>
          <a:p>
            <a:pPr marL="1097280" lvl="1" indent="-457200">
              <a:buFont typeface="Wingdings" panose="05000000000000000000" pitchFamily="2" charset="2"/>
              <a:buChar char="q"/>
            </a:pPr>
            <a:r>
              <a:rPr lang="en-US" dirty="0">
                <a:solidFill>
                  <a:srgbClr val="0070C0"/>
                </a:solidFill>
                <a:hlinkClick r:id="rId5">
                  <a:extLst>
                    <a:ext uri="{A12FA001-AC4F-418D-AE19-62706E023703}">
                      <ahyp:hlinkClr xmlns:ahyp="http://schemas.microsoft.com/office/drawing/2018/hyperlinkcolor" val="tx"/>
                    </a:ext>
                  </a:extLst>
                </a:hlinkClick>
              </a:rPr>
              <a:t>Cigna</a:t>
            </a:r>
            <a:endParaRPr lang="en-US" dirty="0">
              <a:solidFill>
                <a:srgbClr val="0070C0"/>
              </a:solidFill>
            </a:endParaRPr>
          </a:p>
          <a:p>
            <a:pPr marL="1097280" lvl="1" indent="-457200">
              <a:buFont typeface="Wingdings" panose="05000000000000000000" pitchFamily="2" charset="2"/>
              <a:buChar char="q"/>
            </a:pPr>
            <a:r>
              <a:rPr lang="en-US" dirty="0">
                <a:solidFill>
                  <a:srgbClr val="0070C0"/>
                </a:solidFill>
                <a:hlinkClick r:id="rId6">
                  <a:extLst>
                    <a:ext uri="{A12FA001-AC4F-418D-AE19-62706E023703}">
                      <ahyp:hlinkClr xmlns:ahyp="http://schemas.microsoft.com/office/drawing/2018/hyperlinkcolor" val="tx"/>
                    </a:ext>
                  </a:extLst>
                </a:hlinkClick>
              </a:rPr>
              <a:t>Humana</a:t>
            </a:r>
            <a:endParaRPr lang="en-US" dirty="0">
              <a:solidFill>
                <a:srgbClr val="0070C0"/>
              </a:solidFill>
              <a:hlinkClick r:id="rId7">
                <a:extLst>
                  <a:ext uri="{A12FA001-AC4F-418D-AE19-62706E023703}">
                    <ahyp:hlinkClr xmlns:ahyp="http://schemas.microsoft.com/office/drawing/2018/hyperlinkcolor" val="tx"/>
                  </a:ext>
                </a:extLst>
              </a:hlinkClick>
            </a:endParaRPr>
          </a:p>
          <a:p>
            <a:pPr marL="1097280" lvl="1" indent="-457200">
              <a:buFont typeface="Wingdings" panose="05000000000000000000" pitchFamily="2" charset="2"/>
              <a:buChar char="q"/>
            </a:pPr>
            <a:r>
              <a:rPr lang="en-US" dirty="0">
                <a:solidFill>
                  <a:srgbClr val="0070C0"/>
                </a:solidFill>
                <a:hlinkClick r:id="rId7">
                  <a:extLst>
                    <a:ext uri="{A12FA001-AC4F-418D-AE19-62706E023703}">
                      <ahyp:hlinkClr xmlns:ahyp="http://schemas.microsoft.com/office/drawing/2018/hyperlinkcolor" val="tx"/>
                    </a:ext>
                  </a:extLst>
                </a:hlinkClick>
              </a:rPr>
              <a:t>UHC</a:t>
            </a:r>
            <a:endParaRPr lang="en-US" dirty="0">
              <a:solidFill>
                <a:srgbClr val="0070C0"/>
              </a:solidFill>
            </a:endParaRPr>
          </a:p>
        </p:txBody>
      </p:sp>
    </p:spTree>
    <p:extLst>
      <p:ext uri="{BB962C8B-B14F-4D97-AF65-F5344CB8AC3E}">
        <p14:creationId xmlns:p14="http://schemas.microsoft.com/office/powerpoint/2010/main" val="229585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9AAD-5894-4711-A978-56861AE2A580}"/>
              </a:ext>
            </a:extLst>
          </p:cNvPr>
          <p:cNvSpPr>
            <a:spLocks noGrp="1"/>
          </p:cNvSpPr>
          <p:nvPr>
            <p:ph type="title"/>
          </p:nvPr>
        </p:nvSpPr>
        <p:spPr/>
        <p:txBody>
          <a:bodyPr/>
          <a:lstStyle/>
          <a:p>
            <a:r>
              <a:rPr lang="en-US" b="1" dirty="0"/>
              <a:t>RCM - Claims Reports</a:t>
            </a:r>
          </a:p>
        </p:txBody>
      </p:sp>
      <p:sp>
        <p:nvSpPr>
          <p:cNvPr id="4" name="Slide Number Placeholder 3">
            <a:extLst>
              <a:ext uri="{FF2B5EF4-FFF2-40B4-BE49-F238E27FC236}">
                <a16:creationId xmlns:a16="http://schemas.microsoft.com/office/drawing/2014/main" id="{CBC0F9CA-81EB-4A2C-8000-9235F4AE4758}"/>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13</a:t>
            </a:fld>
            <a:endParaRPr lang="en-US" dirty="0"/>
          </a:p>
        </p:txBody>
      </p:sp>
      <p:pic>
        <p:nvPicPr>
          <p:cNvPr id="10" name="Picture 9">
            <a:extLst>
              <a:ext uri="{FF2B5EF4-FFF2-40B4-BE49-F238E27FC236}">
                <a16:creationId xmlns:a16="http://schemas.microsoft.com/office/drawing/2014/main" id="{C06BACF0-0691-F9C7-11A5-424B8FA83AFE}"/>
              </a:ext>
            </a:extLst>
          </p:cNvPr>
          <p:cNvPicPr>
            <a:picLocks noChangeAspect="1"/>
          </p:cNvPicPr>
          <p:nvPr/>
        </p:nvPicPr>
        <p:blipFill>
          <a:blip r:embed="rId2"/>
          <a:stretch>
            <a:fillRect/>
          </a:stretch>
        </p:blipFill>
        <p:spPr>
          <a:xfrm>
            <a:off x="816863" y="1600200"/>
            <a:ext cx="9331305" cy="4934824"/>
          </a:xfrm>
          <a:prstGeom prst="rect">
            <a:avLst/>
          </a:prstGeom>
        </p:spPr>
      </p:pic>
      <p:sp>
        <p:nvSpPr>
          <p:cNvPr id="11" name="Text Box 2">
            <a:extLst>
              <a:ext uri="{FF2B5EF4-FFF2-40B4-BE49-F238E27FC236}">
                <a16:creationId xmlns:a16="http://schemas.microsoft.com/office/drawing/2014/main" id="{D60439F6-CD93-1CB9-3CB7-15E38CBC7AE8}"/>
              </a:ext>
            </a:extLst>
          </p:cNvPr>
          <p:cNvSpPr txBox="1">
            <a:spLocks noGrp="1" noChangeArrowheads="1"/>
          </p:cNvSpPr>
          <p:nvPr>
            <p:ph sz="quarter" idx="1"/>
          </p:nvPr>
        </p:nvSpPr>
        <p:spPr bwMode="auto">
          <a:xfrm>
            <a:off x="8652182" y="1700868"/>
            <a:ext cx="1917947" cy="278934"/>
          </a:xfrm>
          <a:prstGeom prst="rect">
            <a:avLst/>
          </a:prstGeom>
          <a:solidFill>
            <a:srgbClr val="92D050"/>
          </a:solidFill>
          <a:ln w="9525">
            <a:solidFill>
              <a:srgbClr val="FF000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Rejection report from payor</a:t>
            </a:r>
          </a:p>
        </p:txBody>
      </p:sp>
    </p:spTree>
    <p:extLst>
      <p:ext uri="{BB962C8B-B14F-4D97-AF65-F5344CB8AC3E}">
        <p14:creationId xmlns:p14="http://schemas.microsoft.com/office/powerpoint/2010/main" val="1204658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9AAD-5894-4711-A978-56861AE2A580}"/>
              </a:ext>
            </a:extLst>
          </p:cNvPr>
          <p:cNvSpPr>
            <a:spLocks noGrp="1"/>
          </p:cNvSpPr>
          <p:nvPr>
            <p:ph type="title"/>
          </p:nvPr>
        </p:nvSpPr>
        <p:spPr/>
        <p:txBody>
          <a:bodyPr/>
          <a:lstStyle/>
          <a:p>
            <a:r>
              <a:rPr lang="en-US" b="1" dirty="0"/>
              <a:t>RCM - Claims Reports</a:t>
            </a:r>
          </a:p>
        </p:txBody>
      </p:sp>
      <p:sp>
        <p:nvSpPr>
          <p:cNvPr id="4" name="Slide Number Placeholder 3">
            <a:extLst>
              <a:ext uri="{FF2B5EF4-FFF2-40B4-BE49-F238E27FC236}">
                <a16:creationId xmlns:a16="http://schemas.microsoft.com/office/drawing/2014/main" id="{CBC0F9CA-81EB-4A2C-8000-9235F4AE4758}"/>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14</a:t>
            </a:fld>
            <a:endParaRPr lang="en-US" dirty="0"/>
          </a:p>
        </p:txBody>
      </p:sp>
      <p:pic>
        <p:nvPicPr>
          <p:cNvPr id="11" name="Content Placeholder 10">
            <a:extLst>
              <a:ext uri="{FF2B5EF4-FFF2-40B4-BE49-F238E27FC236}">
                <a16:creationId xmlns:a16="http://schemas.microsoft.com/office/drawing/2014/main" id="{099595B8-6318-4CBB-8204-0DFCA52326D4}"/>
              </a:ext>
            </a:extLst>
          </p:cNvPr>
          <p:cNvPicPr>
            <a:picLocks noGrp="1" noChangeAspect="1"/>
          </p:cNvPicPr>
          <p:nvPr>
            <p:ph sz="quarter" idx="1"/>
          </p:nvPr>
        </p:nvPicPr>
        <p:blipFill>
          <a:blip r:embed="rId2"/>
          <a:stretch>
            <a:fillRect/>
          </a:stretch>
        </p:blipFill>
        <p:spPr>
          <a:xfrm>
            <a:off x="5890469" y="4995106"/>
            <a:ext cx="6105789" cy="1634294"/>
          </a:xfrm>
        </p:spPr>
      </p:pic>
      <p:pic>
        <p:nvPicPr>
          <p:cNvPr id="15" name="Picture 14">
            <a:extLst>
              <a:ext uri="{FF2B5EF4-FFF2-40B4-BE49-F238E27FC236}">
                <a16:creationId xmlns:a16="http://schemas.microsoft.com/office/drawing/2014/main" id="{131870CC-009C-435F-B656-D8893F03EC07}"/>
              </a:ext>
            </a:extLst>
          </p:cNvPr>
          <p:cNvPicPr>
            <a:picLocks noChangeAspect="1"/>
          </p:cNvPicPr>
          <p:nvPr/>
        </p:nvPicPr>
        <p:blipFill>
          <a:blip r:embed="rId3"/>
          <a:stretch>
            <a:fillRect/>
          </a:stretch>
        </p:blipFill>
        <p:spPr>
          <a:xfrm>
            <a:off x="6425077" y="1637971"/>
            <a:ext cx="5508757" cy="2783027"/>
          </a:xfrm>
          <a:prstGeom prst="rect">
            <a:avLst/>
          </a:prstGeom>
        </p:spPr>
      </p:pic>
      <p:pic>
        <p:nvPicPr>
          <p:cNvPr id="5" name="Picture 4">
            <a:extLst>
              <a:ext uri="{FF2B5EF4-FFF2-40B4-BE49-F238E27FC236}">
                <a16:creationId xmlns:a16="http://schemas.microsoft.com/office/drawing/2014/main" id="{C2A1211A-915E-4FFD-A612-5C1DB5664A17}"/>
              </a:ext>
            </a:extLst>
          </p:cNvPr>
          <p:cNvPicPr>
            <a:picLocks noChangeAspect="1"/>
          </p:cNvPicPr>
          <p:nvPr/>
        </p:nvPicPr>
        <p:blipFill>
          <a:blip r:embed="rId4"/>
          <a:stretch>
            <a:fillRect/>
          </a:stretch>
        </p:blipFill>
        <p:spPr>
          <a:xfrm>
            <a:off x="360833" y="1921079"/>
            <a:ext cx="5330002" cy="4208281"/>
          </a:xfrm>
          <a:prstGeom prst="rect">
            <a:avLst/>
          </a:prstGeom>
        </p:spPr>
      </p:pic>
      <p:sp>
        <p:nvSpPr>
          <p:cNvPr id="3" name="Text Box 2">
            <a:extLst>
              <a:ext uri="{FF2B5EF4-FFF2-40B4-BE49-F238E27FC236}">
                <a16:creationId xmlns:a16="http://schemas.microsoft.com/office/drawing/2014/main" id="{D281EA9E-84D6-378D-4F6D-E4A0D126DF78}"/>
              </a:ext>
            </a:extLst>
          </p:cNvPr>
          <p:cNvSpPr txBox="1">
            <a:spLocks noChangeArrowheads="1"/>
          </p:cNvSpPr>
          <p:nvPr/>
        </p:nvSpPr>
        <p:spPr bwMode="auto">
          <a:xfrm>
            <a:off x="267952" y="1529919"/>
            <a:ext cx="1905000" cy="391160"/>
          </a:xfrm>
          <a:prstGeom prst="rect">
            <a:avLst/>
          </a:prstGeom>
          <a:solidFill>
            <a:srgbClr val="92D050"/>
          </a:solidFill>
          <a:ln w="9525">
            <a:solidFill>
              <a:srgbClr val="FF000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EHR downloads or reports</a:t>
            </a:r>
          </a:p>
        </p:txBody>
      </p:sp>
      <p:sp>
        <p:nvSpPr>
          <p:cNvPr id="6" name="Text Box 2">
            <a:extLst>
              <a:ext uri="{FF2B5EF4-FFF2-40B4-BE49-F238E27FC236}">
                <a16:creationId xmlns:a16="http://schemas.microsoft.com/office/drawing/2014/main" id="{0B8FBF05-BF76-FDCF-9BD0-F2CE6CD2C610}"/>
              </a:ext>
            </a:extLst>
          </p:cNvPr>
          <p:cNvSpPr txBox="1">
            <a:spLocks noChangeArrowheads="1"/>
          </p:cNvSpPr>
          <p:nvPr/>
        </p:nvSpPr>
        <p:spPr bwMode="auto">
          <a:xfrm>
            <a:off x="9692417" y="2688752"/>
            <a:ext cx="1917947" cy="278934"/>
          </a:xfrm>
          <a:prstGeom prst="rect">
            <a:avLst/>
          </a:prstGeom>
          <a:solidFill>
            <a:srgbClr val="92D050"/>
          </a:solidFill>
          <a:ln w="9525">
            <a:solidFill>
              <a:srgbClr val="FF0000"/>
            </a:solidFill>
            <a:miter lim="800000"/>
            <a:headEnd/>
            <a:tailEnd/>
          </a:ln>
        </p:spPr>
        <p:txBody>
          <a:bodyPr rot="0" vert="horz" wrap="square" lIns="91440" tIns="45720" rIns="91440" bIns="45720" anchor="t" anchorCtr="0">
            <a:spAutoFit/>
          </a:bodyPr>
          <a:lstStyle>
            <a:lvl1pPr marL="0" indent="0" algn="l" rtl="0" eaLnBrk="1" latinLnBrk="0" hangingPunct="1">
              <a:spcBef>
                <a:spcPts val="700"/>
              </a:spcBef>
              <a:buClr>
                <a:schemeClr val="accent2"/>
              </a:buClr>
              <a:buSzPct val="60000"/>
              <a:buFont typeface="Wingdings"/>
              <a:buNone/>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07000"/>
              </a:lnSpc>
              <a:spcBef>
                <a:spcPts val="0"/>
              </a:spcBef>
              <a:spcAft>
                <a:spcPts val="800"/>
              </a:spcAft>
            </a:pPr>
            <a:r>
              <a:rPr lang="en-US" sz="1200" kern="100">
                <a:latin typeface="Times New Roman" panose="02020603050405020304" pitchFamily="18" charset="0"/>
                <a:ea typeface="Calibri" panose="020F0502020204030204" pitchFamily="34" charset="0"/>
                <a:cs typeface="Times New Roman" panose="02020603050405020304" pitchFamily="18" charset="0"/>
              </a:rPr>
              <a:t>Rejection report from payor</a:t>
            </a:r>
          </a:p>
        </p:txBody>
      </p:sp>
      <p:sp>
        <p:nvSpPr>
          <p:cNvPr id="7" name="Text Box 2">
            <a:extLst>
              <a:ext uri="{FF2B5EF4-FFF2-40B4-BE49-F238E27FC236}">
                <a16:creationId xmlns:a16="http://schemas.microsoft.com/office/drawing/2014/main" id="{C543473C-D940-567B-95BA-F2EBD39267B8}"/>
              </a:ext>
            </a:extLst>
          </p:cNvPr>
          <p:cNvSpPr txBox="1">
            <a:spLocks noChangeArrowheads="1"/>
          </p:cNvSpPr>
          <p:nvPr/>
        </p:nvSpPr>
        <p:spPr bwMode="auto">
          <a:xfrm>
            <a:off x="9581276" y="4447566"/>
            <a:ext cx="1905000" cy="466725"/>
          </a:xfrm>
          <a:prstGeom prst="rect">
            <a:avLst/>
          </a:prstGeom>
          <a:solidFill>
            <a:srgbClr val="92D050"/>
          </a:solidFill>
          <a:ln w="9525">
            <a:solidFill>
              <a:srgbClr val="FF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EHR import of payor responses for claim</a:t>
            </a:r>
          </a:p>
        </p:txBody>
      </p:sp>
    </p:spTree>
    <p:extLst>
      <p:ext uri="{BB962C8B-B14F-4D97-AF65-F5344CB8AC3E}">
        <p14:creationId xmlns:p14="http://schemas.microsoft.com/office/powerpoint/2010/main" val="3864202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D2D1-5BAA-48C7-A6A7-E1157679FAC9}"/>
              </a:ext>
            </a:extLst>
          </p:cNvPr>
          <p:cNvSpPr>
            <a:spLocks noGrp="1"/>
          </p:cNvSpPr>
          <p:nvPr>
            <p:ph type="title"/>
          </p:nvPr>
        </p:nvSpPr>
        <p:spPr/>
        <p:txBody>
          <a:bodyPr/>
          <a:lstStyle/>
          <a:p>
            <a:r>
              <a:rPr lang="en-US" b="1" dirty="0"/>
              <a:t>RCM - Appeals</a:t>
            </a:r>
          </a:p>
        </p:txBody>
      </p:sp>
      <p:sp>
        <p:nvSpPr>
          <p:cNvPr id="4" name="Slide Number Placeholder 3">
            <a:extLst>
              <a:ext uri="{FF2B5EF4-FFF2-40B4-BE49-F238E27FC236}">
                <a16:creationId xmlns:a16="http://schemas.microsoft.com/office/drawing/2014/main" id="{3E5FF6D7-A315-49C6-8E60-06D90D0D6116}"/>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15</a:t>
            </a:fld>
            <a:endParaRPr lang="en-US" dirty="0"/>
          </a:p>
        </p:txBody>
      </p:sp>
      <p:sp>
        <p:nvSpPr>
          <p:cNvPr id="5" name="Content Placeholder 4">
            <a:extLst>
              <a:ext uri="{FF2B5EF4-FFF2-40B4-BE49-F238E27FC236}">
                <a16:creationId xmlns:a16="http://schemas.microsoft.com/office/drawing/2014/main" id="{C2271F93-FE65-4F27-AD89-540C9D02E18A}"/>
              </a:ext>
            </a:extLst>
          </p:cNvPr>
          <p:cNvSpPr>
            <a:spLocks noGrp="1"/>
          </p:cNvSpPr>
          <p:nvPr>
            <p:ph sz="quarter" idx="1"/>
          </p:nvPr>
        </p:nvSpPr>
        <p:spPr>
          <a:xfrm>
            <a:off x="816864" y="1600200"/>
            <a:ext cx="10871200" cy="4951602"/>
          </a:xfrm>
        </p:spPr>
        <p:txBody>
          <a:bodyPr>
            <a:normAutofit fontScale="85000" lnSpcReduction="20000"/>
          </a:bodyPr>
          <a:lstStyle/>
          <a:p>
            <a:r>
              <a:rPr lang="en-US" sz="2800" dirty="0"/>
              <a:t>EOBs and remittances too often provide confusing, misleading, or inaccurate reasons for denial. Payors may use standard remark codes published by X12 or may use their own proprietary codes. For an appeal to be successful, you must first understand the cause of the denial. If the denial reason does not make sense or provide enough information, call the payor to obtain a clear explanation. Don’t settle for a re-reading of the EOB’s denial messaging by a claims representative. Insist that a valid and sensible reason be provided, and if it is not, ask for a supervisor.</a:t>
            </a:r>
          </a:p>
          <a:p>
            <a:endParaRPr lang="en-US" sz="900" dirty="0"/>
          </a:p>
          <a:p>
            <a:r>
              <a:rPr lang="en-US" sz="2800" dirty="0"/>
              <a:t>Remittance Advice Remark Codes (</a:t>
            </a:r>
            <a:r>
              <a:rPr lang="en-US" sz="2800" dirty="0">
                <a:solidFill>
                  <a:srgbClr val="0070C0"/>
                </a:solidFill>
                <a:hlinkClick r:id="rId2">
                  <a:extLst>
                    <a:ext uri="{A12FA001-AC4F-418D-AE19-62706E023703}">
                      <ahyp:hlinkClr xmlns:ahyp="http://schemas.microsoft.com/office/drawing/2018/hyperlinkcolor" val="tx"/>
                    </a:ext>
                  </a:extLst>
                </a:hlinkClick>
              </a:rPr>
              <a:t>RARC</a:t>
            </a:r>
            <a:r>
              <a:rPr lang="en-US" sz="2800" dirty="0"/>
              <a:t>) and Claim Adjustment Reason Codes (</a:t>
            </a:r>
            <a:r>
              <a:rPr lang="en-US" sz="2800" dirty="0">
                <a:solidFill>
                  <a:srgbClr val="0070C0"/>
                </a:solidFill>
                <a:hlinkClick r:id="rId3">
                  <a:extLst>
                    <a:ext uri="{A12FA001-AC4F-418D-AE19-62706E023703}">
                      <ahyp:hlinkClr xmlns:ahyp="http://schemas.microsoft.com/office/drawing/2018/hyperlinkcolor" val="tx"/>
                    </a:ext>
                  </a:extLst>
                </a:hlinkClick>
              </a:rPr>
              <a:t>CARC</a:t>
            </a:r>
            <a:r>
              <a:rPr lang="en-US" sz="2800" dirty="0"/>
              <a:t>) on the EOB/RA often provide confusing, misleading, or inaccurate reasons for denial. Payors may use proprietary remark codes rather than those published by X12. </a:t>
            </a:r>
          </a:p>
          <a:p>
            <a:endParaRPr lang="en-US" sz="900" dirty="0"/>
          </a:p>
          <a:p>
            <a:r>
              <a:rPr lang="en-US" sz="2800" dirty="0"/>
              <a:t>CARCs describe why a claim or service line was paid differently than it was billed. </a:t>
            </a:r>
          </a:p>
          <a:p>
            <a:r>
              <a:rPr lang="en-US" sz="2800" dirty="0"/>
              <a:t>RARCs provide additional information about a CARC code. Some are Alerts used to convey information about remittance processing and are never related to a CARC.</a:t>
            </a:r>
          </a:p>
          <a:p>
            <a:endParaRPr lang="en-US" dirty="0"/>
          </a:p>
          <a:p>
            <a:pPr lvl="1" indent="0">
              <a:buNone/>
            </a:pP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0614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AD64-DA25-1E70-C40D-4B15B30373F8}"/>
              </a:ext>
            </a:extLst>
          </p:cNvPr>
          <p:cNvSpPr>
            <a:spLocks noGrp="1"/>
          </p:cNvSpPr>
          <p:nvPr>
            <p:ph type="title"/>
          </p:nvPr>
        </p:nvSpPr>
        <p:spPr>
          <a:xfrm>
            <a:off x="393584" y="228600"/>
            <a:ext cx="11294480" cy="990600"/>
          </a:xfrm>
        </p:spPr>
        <p:txBody>
          <a:bodyPr/>
          <a:lstStyle/>
          <a:p>
            <a:r>
              <a:rPr lang="en-US" b="1" dirty="0"/>
              <a:t>Claim Adjustment Reason Codes (CARC)</a:t>
            </a:r>
          </a:p>
        </p:txBody>
      </p:sp>
      <p:sp>
        <p:nvSpPr>
          <p:cNvPr id="4" name="Slide Number Placeholder 3">
            <a:extLst>
              <a:ext uri="{FF2B5EF4-FFF2-40B4-BE49-F238E27FC236}">
                <a16:creationId xmlns:a16="http://schemas.microsoft.com/office/drawing/2014/main" id="{CC83573F-CA60-D3EB-A40C-3DD123990C6D}"/>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16</a:t>
            </a:fld>
            <a:endParaRPr lang="en-US" dirty="0"/>
          </a:p>
        </p:txBody>
      </p:sp>
      <p:graphicFrame>
        <p:nvGraphicFramePr>
          <p:cNvPr id="61" name="Table 60">
            <a:extLst>
              <a:ext uri="{FF2B5EF4-FFF2-40B4-BE49-F238E27FC236}">
                <a16:creationId xmlns:a16="http://schemas.microsoft.com/office/drawing/2014/main" id="{23327FF1-9F32-271A-5C8F-AA9C9A02446C}"/>
              </a:ext>
            </a:extLst>
          </p:cNvPr>
          <p:cNvGraphicFramePr>
            <a:graphicFrameLocks noGrp="1"/>
          </p:cNvGraphicFramePr>
          <p:nvPr>
            <p:extLst>
              <p:ext uri="{D42A27DB-BD31-4B8C-83A1-F6EECF244321}">
                <p14:modId xmlns:p14="http://schemas.microsoft.com/office/powerpoint/2010/main" val="742391051"/>
              </p:ext>
            </p:extLst>
          </p:nvPr>
        </p:nvGraphicFramePr>
        <p:xfrm>
          <a:off x="117446" y="1586617"/>
          <a:ext cx="11570618" cy="5208466"/>
        </p:xfrm>
        <a:graphic>
          <a:graphicData uri="http://schemas.openxmlformats.org/drawingml/2006/table">
            <a:tbl>
              <a:tblPr/>
              <a:tblGrid>
                <a:gridCol w="354118">
                  <a:extLst>
                    <a:ext uri="{9D8B030D-6E8A-4147-A177-3AD203B41FA5}">
                      <a16:colId xmlns:a16="http://schemas.microsoft.com/office/drawing/2014/main" val="212386467"/>
                    </a:ext>
                  </a:extLst>
                </a:gridCol>
                <a:gridCol w="5608250">
                  <a:extLst>
                    <a:ext uri="{9D8B030D-6E8A-4147-A177-3AD203B41FA5}">
                      <a16:colId xmlns:a16="http://schemas.microsoft.com/office/drawing/2014/main" val="2744148679"/>
                    </a:ext>
                  </a:extLst>
                </a:gridCol>
                <a:gridCol w="5608250">
                  <a:extLst>
                    <a:ext uri="{9D8B030D-6E8A-4147-A177-3AD203B41FA5}">
                      <a16:colId xmlns:a16="http://schemas.microsoft.com/office/drawing/2014/main" val="2564344813"/>
                    </a:ext>
                  </a:extLst>
                </a:gridCol>
              </a:tblGrid>
              <a:tr h="198246">
                <a:tc gridSpan="3">
                  <a:txBody>
                    <a:bodyPr/>
                    <a:lstStyle/>
                    <a:p>
                      <a:pPr algn="ctr" fontAlgn="ctr"/>
                      <a:r>
                        <a:rPr lang="en-US" sz="1100" b="1" i="0" u="none" strike="noStrike">
                          <a:solidFill>
                            <a:srgbClr val="000000"/>
                          </a:solidFill>
                          <a:effectLst/>
                          <a:latin typeface="Calibri" panose="020F0502020204030204" pitchFamily="34" charset="0"/>
                        </a:rPr>
                        <a:t>Claim Adjustment Reason Codes (CARC)</a:t>
                      </a:r>
                    </a:p>
                  </a:txBody>
                  <a:tcPr marL="5662" marR="5662" marT="566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457128"/>
                  </a:ext>
                </a:extLst>
              </a:tr>
              <a:tr h="180812">
                <a:tc>
                  <a:txBody>
                    <a:bodyPr/>
                    <a:lstStyle/>
                    <a:p>
                      <a:pPr algn="ctr" fontAlgn="ctr"/>
                      <a:r>
                        <a:rPr lang="en-US" sz="1000" b="1" i="0" u="none" strike="noStrike">
                          <a:solidFill>
                            <a:srgbClr val="000000"/>
                          </a:solidFill>
                          <a:effectLst/>
                          <a:latin typeface="Calibri" panose="020F0502020204030204" pitchFamily="34" charset="0"/>
                        </a:rPr>
                        <a:t>Code</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1000" b="1" i="0" u="none" strike="noStrike">
                          <a:solidFill>
                            <a:srgbClr val="000000"/>
                          </a:solidFill>
                          <a:effectLst/>
                          <a:latin typeface="Calibri" panose="020F0502020204030204" pitchFamily="34" charset="0"/>
                        </a:rPr>
                        <a:t>Message</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1000" b="1" i="0" u="none" strike="noStrike">
                          <a:solidFill>
                            <a:srgbClr val="000000"/>
                          </a:solidFill>
                          <a:effectLst/>
                          <a:latin typeface="Arial" panose="020B0604020202020204" pitchFamily="34" charset="0"/>
                        </a:rPr>
                        <a:t>Possible Cause</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041219152"/>
                  </a:ext>
                </a:extLst>
              </a:tr>
              <a:tr h="356212">
                <a:tc>
                  <a:txBody>
                    <a:bodyPr/>
                    <a:lstStyle/>
                    <a:p>
                      <a:pPr algn="ctr" fontAlgn="t"/>
                      <a:r>
                        <a:rPr lang="en-US" sz="700" b="1" i="0" u="none" strike="noStrike">
                          <a:solidFill>
                            <a:srgbClr val="21212B"/>
                          </a:solidFill>
                          <a:effectLst/>
                          <a:latin typeface="Arial" panose="020B0604020202020204" pitchFamily="34" charset="0"/>
                        </a:rPr>
                        <a:t>4</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The procedure code is inconsistent with the modifier used or a required modifier is missing.</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Modifier appended to wrong CPT code; wrong anatomical modifier; mod. not allowed</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262279"/>
                  </a:ext>
                </a:extLst>
              </a:tr>
              <a:tr h="200775">
                <a:tc>
                  <a:txBody>
                    <a:bodyPr/>
                    <a:lstStyle/>
                    <a:p>
                      <a:pPr algn="ctr" fontAlgn="t"/>
                      <a:r>
                        <a:rPr lang="en-US" sz="700" b="1" i="0" u="none" strike="noStrike">
                          <a:solidFill>
                            <a:srgbClr val="21212B"/>
                          </a:solidFill>
                          <a:effectLst/>
                          <a:latin typeface="Arial" panose="020B0604020202020204" pitchFamily="34" charset="0"/>
                        </a:rPr>
                        <a:t>16</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Claim/service lacks information or has submission/billing error(s). </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NDC; modifier; etc. -  look for RARC</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53982"/>
                  </a:ext>
                </a:extLst>
              </a:tr>
              <a:tr h="362689">
                <a:tc>
                  <a:txBody>
                    <a:bodyPr/>
                    <a:lstStyle/>
                    <a:p>
                      <a:pPr algn="ctr" fontAlgn="t"/>
                      <a:r>
                        <a:rPr lang="en-US" sz="700" b="1" i="0" u="none" strike="noStrike">
                          <a:solidFill>
                            <a:srgbClr val="21212B"/>
                          </a:solidFill>
                          <a:effectLst/>
                          <a:latin typeface="Arial" panose="020B0604020202020204" pitchFamily="34" charset="0"/>
                        </a:rPr>
                        <a:t>50</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These are non-covered services because this is not deemed a 'medical necessity' by the payer. </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Cosmetic; pre-existing; conditions of coverage not met; LCD, NCD, payor policy</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177441"/>
                  </a:ext>
                </a:extLst>
              </a:tr>
              <a:tr h="194298">
                <a:tc>
                  <a:txBody>
                    <a:bodyPr/>
                    <a:lstStyle/>
                    <a:p>
                      <a:pPr algn="ctr" fontAlgn="t"/>
                      <a:r>
                        <a:rPr lang="en-US" sz="700" b="1" i="0" u="none" strike="noStrike">
                          <a:solidFill>
                            <a:srgbClr val="21212B"/>
                          </a:solidFill>
                          <a:effectLst/>
                          <a:latin typeface="Arial" panose="020B0604020202020204" pitchFamily="34" charset="0"/>
                        </a:rPr>
                        <a:t>55</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Procedure/treatment/drug is deemed experimental/investigational by the payer. </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Conditions of coverage not met; not covered; modifier needed; NDC; documentation</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732380"/>
                  </a:ext>
                </a:extLst>
              </a:tr>
              <a:tr h="362689">
                <a:tc>
                  <a:txBody>
                    <a:bodyPr/>
                    <a:lstStyle/>
                    <a:p>
                      <a:pPr algn="ctr" fontAlgn="t"/>
                      <a:r>
                        <a:rPr lang="en-US" sz="700" b="1" i="0" u="none" strike="noStrike">
                          <a:solidFill>
                            <a:srgbClr val="21212B"/>
                          </a:solidFill>
                          <a:effectLst/>
                          <a:latin typeface="Arial" panose="020B0604020202020204" pitchFamily="34" charset="0"/>
                        </a:rPr>
                        <a:t>58</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Treatment was deemed by the payer to have been rendered in an inappropriate or invalid place of service. </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Facility or Non-Facility NA Indicator; hosp. OBS; </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069806"/>
                  </a:ext>
                </a:extLst>
              </a:tr>
              <a:tr h="213727">
                <a:tc>
                  <a:txBody>
                    <a:bodyPr/>
                    <a:lstStyle/>
                    <a:p>
                      <a:pPr algn="ctr" fontAlgn="t"/>
                      <a:r>
                        <a:rPr lang="en-US" sz="700" b="1" i="0" u="none" strike="noStrike">
                          <a:solidFill>
                            <a:srgbClr val="21212B"/>
                          </a:solidFill>
                          <a:effectLst/>
                          <a:latin typeface="Arial" panose="020B0604020202020204" pitchFamily="34" charset="0"/>
                        </a:rPr>
                        <a:t>96</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Non-covered charge(s). At least one Remark Code must be provided </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Not fee sched.; cosmetic; pre-existing; </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557711"/>
                  </a:ext>
                </a:extLst>
              </a:tr>
              <a:tr h="355147">
                <a:tc>
                  <a:txBody>
                    <a:bodyPr/>
                    <a:lstStyle/>
                    <a:p>
                      <a:pPr algn="ctr" fontAlgn="t"/>
                      <a:r>
                        <a:rPr lang="en-US" sz="700" b="1" i="0" u="none" strike="noStrike">
                          <a:solidFill>
                            <a:srgbClr val="21212B"/>
                          </a:solidFill>
                          <a:effectLst/>
                          <a:latin typeface="Arial" panose="020B0604020202020204" pitchFamily="34" charset="0"/>
                        </a:rPr>
                        <a:t>97</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The benefit for this service is included in the payment/allowance for another service/procedure that has already been adjudicated. </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000" b="1" i="0" u="none" strike="noStrike">
                          <a:solidFill>
                            <a:srgbClr val="000000"/>
                          </a:solidFill>
                          <a:effectLst/>
                          <a:latin typeface="Arial" panose="020B0604020202020204" pitchFamily="34" charset="0"/>
                        </a:rPr>
                        <a:t>Bundling - check the CMS PTP files to confirm or CGS Medicare PTP look-up tool; Modifier needed</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44346"/>
                  </a:ext>
                </a:extLst>
              </a:tr>
              <a:tr h="388595">
                <a:tc>
                  <a:txBody>
                    <a:bodyPr/>
                    <a:lstStyle/>
                    <a:p>
                      <a:pPr algn="ctr" fontAlgn="t"/>
                      <a:r>
                        <a:rPr lang="en-US" sz="700" b="1" i="0" u="none" strike="noStrike">
                          <a:solidFill>
                            <a:srgbClr val="21212B"/>
                          </a:solidFill>
                          <a:effectLst/>
                          <a:latin typeface="Arial" panose="020B0604020202020204" pitchFamily="34" charset="0"/>
                        </a:rPr>
                        <a:t>234</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dirty="0">
                          <a:solidFill>
                            <a:srgbClr val="21212B"/>
                          </a:solidFill>
                          <a:effectLst/>
                          <a:latin typeface="Arial" panose="020B0604020202020204" pitchFamily="34" charset="0"/>
                        </a:rPr>
                        <a:t>This procedure is not paid separately. At least one Remark Code must be provided.</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868592025"/>
                  </a:ext>
                </a:extLst>
              </a:tr>
              <a:tr h="375643">
                <a:tc>
                  <a:txBody>
                    <a:bodyPr/>
                    <a:lstStyle/>
                    <a:p>
                      <a:pPr algn="ctr" fontAlgn="t"/>
                      <a:r>
                        <a:rPr lang="en-US" sz="700" b="1" i="0" u="none" strike="noStrike">
                          <a:solidFill>
                            <a:srgbClr val="21212B"/>
                          </a:solidFill>
                          <a:effectLst/>
                          <a:latin typeface="Arial" panose="020B0604020202020204" pitchFamily="34" charset="0"/>
                        </a:rPr>
                        <a:t>107</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The related or qualifying claim/service was not identified on this claim. </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Add-on code billed w/o primary code; Claim for a qualifying service has not been adjudicated (CT scan as condition of coverage)</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008247"/>
                  </a:ext>
                </a:extLst>
              </a:tr>
              <a:tr h="524605">
                <a:tc>
                  <a:txBody>
                    <a:bodyPr/>
                    <a:lstStyle/>
                    <a:p>
                      <a:pPr algn="ctr" fontAlgn="t"/>
                      <a:r>
                        <a:rPr lang="en-US" sz="700" b="1" i="0" u="none" strike="noStrike">
                          <a:solidFill>
                            <a:srgbClr val="21212B"/>
                          </a:solidFill>
                          <a:effectLst/>
                          <a:latin typeface="Arial" panose="020B0604020202020204" pitchFamily="34" charset="0"/>
                        </a:rPr>
                        <a:t>B15</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This service/procedure requires that a qualifying service/procedure be received and covered. The qualifying other service/procedure has not been received/adjudicated. </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Facility claim not processed; Asst. surgeon; Mastectomy/reconstruction</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806790"/>
                  </a:ext>
                </a:extLst>
              </a:tr>
              <a:tr h="355147">
                <a:tc>
                  <a:txBody>
                    <a:bodyPr/>
                    <a:lstStyle/>
                    <a:p>
                      <a:pPr algn="ctr" fontAlgn="t"/>
                      <a:r>
                        <a:rPr lang="en-US" sz="700" b="1" i="0" u="none" strike="noStrike">
                          <a:solidFill>
                            <a:srgbClr val="21212B"/>
                          </a:solidFill>
                          <a:effectLst/>
                          <a:latin typeface="Arial" panose="020B0604020202020204" pitchFamily="34" charset="0"/>
                        </a:rPr>
                        <a:t>151</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Payment adjusted because the payer deems the information submitted does not support this many/frequency of services.</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MUE</a:t>
                      </a:r>
                      <a:r>
                        <a:rPr lang="en-US" sz="1000" b="1" i="0" u="none" strike="noStrike" dirty="0">
                          <a:solidFill>
                            <a:srgbClr val="000000"/>
                          </a:solidFill>
                          <a:effectLst/>
                          <a:latin typeface="Arial" panose="020B0604020202020204" pitchFamily="34" charset="0"/>
                        </a:rPr>
                        <a:t>; Service provided too soon (physical, AWV, etc.)</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104498"/>
                  </a:ext>
                </a:extLst>
              </a:tr>
              <a:tr h="200775">
                <a:tc>
                  <a:txBody>
                    <a:bodyPr/>
                    <a:lstStyle/>
                    <a:p>
                      <a:pPr algn="ctr" fontAlgn="t"/>
                      <a:r>
                        <a:rPr lang="en-US" sz="700" b="1" i="0" u="none" strike="noStrike">
                          <a:solidFill>
                            <a:srgbClr val="21212B"/>
                          </a:solidFill>
                          <a:effectLst/>
                          <a:latin typeface="Arial" panose="020B0604020202020204" pitchFamily="34" charset="0"/>
                        </a:rPr>
                        <a:t>252</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An attachment/other documentation is required to adjudicate this claim/service. </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a:solidFill>
                            <a:srgbClr val="000000"/>
                          </a:solidFill>
                          <a:effectLst/>
                          <a:latin typeface="Arial" panose="020B0604020202020204" pitchFamily="34" charset="0"/>
                        </a:rPr>
                        <a:t>Request for medical records, invoice</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700122"/>
                  </a:ext>
                </a:extLst>
              </a:tr>
              <a:tr h="356212">
                <a:tc>
                  <a:txBody>
                    <a:bodyPr/>
                    <a:lstStyle/>
                    <a:p>
                      <a:pPr algn="ctr" fontAlgn="t"/>
                      <a:r>
                        <a:rPr lang="en-US" sz="700" b="1" i="0" u="none" strike="noStrike">
                          <a:solidFill>
                            <a:srgbClr val="21212B"/>
                          </a:solidFill>
                          <a:effectLst/>
                          <a:latin typeface="Arial" panose="020B0604020202020204" pitchFamily="34" charset="0"/>
                        </a:rPr>
                        <a:t>B7</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This provider was not certified/eligible to be paid for this procedure/service on this date of service.</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000" b="1" i="0" u="none" strike="noStrike" dirty="0">
                          <a:solidFill>
                            <a:srgbClr val="000000"/>
                          </a:solidFill>
                          <a:effectLst/>
                          <a:latin typeface="Arial" panose="020B0604020202020204" pitchFamily="34" charset="0"/>
                        </a:rPr>
                        <a:t>May be radiology services without required certification.</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131233"/>
                  </a:ext>
                </a:extLst>
              </a:tr>
              <a:tr h="194298">
                <a:tc>
                  <a:txBody>
                    <a:bodyPr/>
                    <a:lstStyle/>
                    <a:p>
                      <a:pPr algn="ctr" fontAlgn="t"/>
                      <a:r>
                        <a:rPr lang="en-US" sz="700" b="1" i="0" u="none" strike="noStrike">
                          <a:solidFill>
                            <a:srgbClr val="21212B"/>
                          </a:solidFill>
                          <a:effectLst/>
                          <a:latin typeface="Arial" panose="020B0604020202020204" pitchFamily="34" charset="0"/>
                        </a:rPr>
                        <a:t>185</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The rendering provider is not eligible to perform the service billed. </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076110164"/>
                  </a:ext>
                </a:extLst>
              </a:tr>
              <a:tr h="194298">
                <a:tc>
                  <a:txBody>
                    <a:bodyPr/>
                    <a:lstStyle/>
                    <a:p>
                      <a:pPr algn="ctr" fontAlgn="t"/>
                      <a:r>
                        <a:rPr lang="en-US" sz="700" b="1" i="0" u="none" strike="noStrike">
                          <a:solidFill>
                            <a:srgbClr val="21212B"/>
                          </a:solidFill>
                          <a:effectLst/>
                          <a:latin typeface="Arial" panose="020B0604020202020204" pitchFamily="34" charset="0"/>
                        </a:rPr>
                        <a:t>B12</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a:solidFill>
                            <a:srgbClr val="21212B"/>
                          </a:solidFill>
                          <a:effectLst/>
                          <a:latin typeface="Arial" panose="020B0604020202020204" pitchFamily="34" charset="0"/>
                        </a:rPr>
                        <a:t>Services not documented in patient's medical records.</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000" b="1" i="0" u="none" strike="noStrike">
                          <a:solidFill>
                            <a:srgbClr val="000000"/>
                          </a:solidFill>
                          <a:effectLst/>
                          <a:latin typeface="Arial" panose="020B0604020202020204" pitchFamily="34" charset="0"/>
                        </a:rPr>
                        <a:t>Documentation does not support code; procedure partially performed; E/M level - required elements not documented</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805325"/>
                  </a:ext>
                </a:extLst>
              </a:tr>
              <a:tr h="194298">
                <a:tc>
                  <a:txBody>
                    <a:bodyPr/>
                    <a:lstStyle/>
                    <a:p>
                      <a:pPr algn="ctr" fontAlgn="t"/>
                      <a:r>
                        <a:rPr lang="en-US" sz="700" b="1" i="0" u="none" strike="noStrike">
                          <a:solidFill>
                            <a:srgbClr val="21212B"/>
                          </a:solidFill>
                          <a:effectLst/>
                          <a:latin typeface="Arial" panose="020B0604020202020204" pitchFamily="34" charset="0"/>
                        </a:rPr>
                        <a:t>150</a:t>
                      </a:r>
                    </a:p>
                  </a:txBody>
                  <a:tcPr marL="5662"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1000" b="1" i="0" u="none" strike="noStrike" dirty="0">
                          <a:solidFill>
                            <a:srgbClr val="21212B"/>
                          </a:solidFill>
                          <a:effectLst/>
                          <a:latin typeface="Arial" panose="020B0604020202020204" pitchFamily="34" charset="0"/>
                        </a:rPr>
                        <a:t>Payer deems the information submitted does not support this level of service.</a:t>
                      </a:r>
                    </a:p>
                  </a:txBody>
                  <a:tcPr marL="50955" marR="5662" marT="56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568111723"/>
                  </a:ext>
                </a:extLst>
              </a:tr>
            </a:tbl>
          </a:graphicData>
        </a:graphic>
      </p:graphicFrame>
    </p:spTree>
    <p:extLst>
      <p:ext uri="{BB962C8B-B14F-4D97-AF65-F5344CB8AC3E}">
        <p14:creationId xmlns:p14="http://schemas.microsoft.com/office/powerpoint/2010/main" val="358137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52BF-07D7-0753-E831-ABF9E2DF672A}"/>
              </a:ext>
            </a:extLst>
          </p:cNvPr>
          <p:cNvSpPr>
            <a:spLocks noGrp="1"/>
          </p:cNvSpPr>
          <p:nvPr>
            <p:ph type="title"/>
          </p:nvPr>
        </p:nvSpPr>
        <p:spPr>
          <a:xfrm>
            <a:off x="192947" y="228600"/>
            <a:ext cx="11495117" cy="990600"/>
          </a:xfrm>
        </p:spPr>
        <p:txBody>
          <a:bodyPr/>
          <a:lstStyle/>
          <a:p>
            <a:r>
              <a:rPr lang="en-US" dirty="0"/>
              <a:t>Remittance Advice Remark Codes (RARC)</a:t>
            </a:r>
          </a:p>
        </p:txBody>
      </p:sp>
      <p:sp>
        <p:nvSpPr>
          <p:cNvPr id="4" name="Slide Number Placeholder 3">
            <a:extLst>
              <a:ext uri="{FF2B5EF4-FFF2-40B4-BE49-F238E27FC236}">
                <a16:creationId xmlns:a16="http://schemas.microsoft.com/office/drawing/2014/main" id="{980A3581-07A3-2902-E6F5-D1404F7FC9C9}"/>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17</a:t>
            </a:fld>
            <a:endParaRPr lang="en-US" dirty="0"/>
          </a:p>
        </p:txBody>
      </p:sp>
      <p:graphicFrame>
        <p:nvGraphicFramePr>
          <p:cNvPr id="11" name="Table 10">
            <a:extLst>
              <a:ext uri="{FF2B5EF4-FFF2-40B4-BE49-F238E27FC236}">
                <a16:creationId xmlns:a16="http://schemas.microsoft.com/office/drawing/2014/main" id="{9D59208D-67D5-E48C-61E4-E0C0952FE9E3}"/>
              </a:ext>
            </a:extLst>
          </p:cNvPr>
          <p:cNvGraphicFramePr>
            <a:graphicFrameLocks noGrp="1"/>
          </p:cNvGraphicFramePr>
          <p:nvPr>
            <p:extLst>
              <p:ext uri="{D42A27DB-BD31-4B8C-83A1-F6EECF244321}">
                <p14:modId xmlns:p14="http://schemas.microsoft.com/office/powerpoint/2010/main" val="77964524"/>
              </p:ext>
            </p:extLst>
          </p:nvPr>
        </p:nvGraphicFramePr>
        <p:xfrm>
          <a:off x="129664" y="1516698"/>
          <a:ext cx="11925315" cy="5228056"/>
        </p:xfrm>
        <a:graphic>
          <a:graphicData uri="http://schemas.openxmlformats.org/drawingml/2006/table">
            <a:tbl>
              <a:tblPr/>
              <a:tblGrid>
                <a:gridCol w="429097">
                  <a:extLst>
                    <a:ext uri="{9D8B030D-6E8A-4147-A177-3AD203B41FA5}">
                      <a16:colId xmlns:a16="http://schemas.microsoft.com/office/drawing/2014/main" val="3420500145"/>
                    </a:ext>
                  </a:extLst>
                </a:gridCol>
                <a:gridCol w="5748109">
                  <a:extLst>
                    <a:ext uri="{9D8B030D-6E8A-4147-A177-3AD203B41FA5}">
                      <a16:colId xmlns:a16="http://schemas.microsoft.com/office/drawing/2014/main" val="124379949"/>
                    </a:ext>
                  </a:extLst>
                </a:gridCol>
                <a:gridCol w="5748109">
                  <a:extLst>
                    <a:ext uri="{9D8B030D-6E8A-4147-A177-3AD203B41FA5}">
                      <a16:colId xmlns:a16="http://schemas.microsoft.com/office/drawing/2014/main" val="362553850"/>
                    </a:ext>
                  </a:extLst>
                </a:gridCol>
              </a:tblGrid>
              <a:tr h="229134">
                <a:tc gridSpan="3">
                  <a:txBody>
                    <a:bodyPr/>
                    <a:lstStyle/>
                    <a:p>
                      <a:pPr algn="ctr" fontAlgn="b"/>
                      <a:r>
                        <a:rPr lang="en-US" sz="1200" b="1" i="0" u="none" strike="noStrike">
                          <a:solidFill>
                            <a:srgbClr val="000000"/>
                          </a:solidFill>
                          <a:effectLst/>
                          <a:latin typeface="Calibri" panose="020F0502020204030204" pitchFamily="34" charset="0"/>
                        </a:rPr>
                        <a:t>Remark Adjustment Reason Codes (RARC)</a:t>
                      </a:r>
                    </a:p>
                  </a:txBody>
                  <a:tcPr marL="6112" marR="6112" marT="611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3694584"/>
                  </a:ext>
                </a:extLst>
              </a:tr>
              <a:tr h="197111">
                <a:tc>
                  <a:txBody>
                    <a:bodyPr/>
                    <a:lstStyle/>
                    <a:p>
                      <a:pPr algn="ctr" fontAlgn="b"/>
                      <a:r>
                        <a:rPr lang="en-US" sz="1000" b="1" i="0" u="none" strike="noStrike">
                          <a:solidFill>
                            <a:srgbClr val="000000"/>
                          </a:solidFill>
                          <a:effectLst/>
                          <a:latin typeface="Calibri" panose="020F0502020204030204" pitchFamily="34" charset="0"/>
                        </a:rPr>
                        <a:t>Code</a:t>
                      </a:r>
                    </a:p>
                  </a:txBody>
                  <a:tcPr marL="6112" marR="6112" marT="6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Message</a:t>
                      </a:r>
                    </a:p>
                  </a:txBody>
                  <a:tcPr marL="6112" marR="6112" marT="61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1" i="0" u="none" strike="noStrike">
                          <a:solidFill>
                            <a:srgbClr val="000000"/>
                          </a:solidFill>
                          <a:effectLst/>
                          <a:latin typeface="Arial" panose="020B0604020202020204" pitchFamily="34" charset="0"/>
                        </a:rPr>
                        <a:t>Possible Cause</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15898933"/>
                  </a:ext>
                </a:extLst>
              </a:tr>
              <a:tr h="355689">
                <a:tc>
                  <a:txBody>
                    <a:bodyPr/>
                    <a:lstStyle/>
                    <a:p>
                      <a:pPr algn="ctr" fontAlgn="t"/>
                      <a:r>
                        <a:rPr lang="en-US" sz="700" b="1" i="0" u="none" strike="noStrike">
                          <a:solidFill>
                            <a:srgbClr val="21212B"/>
                          </a:solidFill>
                          <a:effectLst/>
                          <a:latin typeface="Arial" panose="020B0604020202020204" pitchFamily="34" charset="0"/>
                        </a:rPr>
                        <a:t>M15</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Separately billed services/tests have been bundled as they are considered components of the same procedure. Separate payment is not allowed.</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900" b="1" i="0" u="none" strike="noStrike" dirty="0">
                          <a:solidFill>
                            <a:srgbClr val="000000"/>
                          </a:solidFill>
                          <a:effectLst/>
                          <a:latin typeface="Arial" panose="020B0604020202020204" pitchFamily="34" charset="0"/>
                        </a:rPr>
                        <a:t>Modifier needed; bundling - check the </a:t>
                      </a:r>
                      <a:r>
                        <a:rPr lang="en-US" sz="900" b="1" i="0" u="none"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CMS NCCI PTP files </a:t>
                      </a:r>
                      <a:r>
                        <a:rPr lang="en-US" sz="900" b="1" i="0" u="none" strike="noStrike" dirty="0">
                          <a:solidFill>
                            <a:srgbClr val="000000"/>
                          </a:solidFill>
                          <a:effectLst/>
                          <a:latin typeface="Arial" panose="020B0604020202020204" pitchFamily="34" charset="0"/>
                        </a:rPr>
                        <a:t>to confirm or use </a:t>
                      </a:r>
                      <a:r>
                        <a:rPr lang="en-US" sz="900" b="1" i="0" u="none"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CGS PTP look-up tool </a:t>
                      </a:r>
                      <a:endParaRPr lang="en-US" sz="900" b="1" i="0" u="none" strike="noStrike" dirty="0">
                        <a:solidFill>
                          <a:srgbClr val="0070C0"/>
                        </a:solidFill>
                        <a:effectLst/>
                        <a:latin typeface="Arial" panose="020B0604020202020204" pitchFamily="34" charset="0"/>
                      </a:endParaRP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142014"/>
                  </a:ext>
                </a:extLst>
              </a:tr>
              <a:tr h="177845">
                <a:tc>
                  <a:txBody>
                    <a:bodyPr/>
                    <a:lstStyle/>
                    <a:p>
                      <a:pPr algn="ctr" fontAlgn="t"/>
                      <a:r>
                        <a:rPr lang="en-US" sz="700" b="1" i="0" u="none" strike="noStrike">
                          <a:solidFill>
                            <a:srgbClr val="21212B"/>
                          </a:solidFill>
                          <a:effectLst/>
                          <a:latin typeface="Arial" panose="020B0604020202020204" pitchFamily="34" charset="0"/>
                        </a:rPr>
                        <a:t>N19</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Procedure code incidental to primary procedure.</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29862914"/>
                  </a:ext>
                </a:extLst>
              </a:tr>
              <a:tr h="177845">
                <a:tc>
                  <a:txBody>
                    <a:bodyPr/>
                    <a:lstStyle/>
                    <a:p>
                      <a:pPr algn="ctr" fontAlgn="t"/>
                      <a:r>
                        <a:rPr lang="en-US" sz="700" b="1" i="0" u="none" strike="noStrike">
                          <a:solidFill>
                            <a:srgbClr val="21212B"/>
                          </a:solidFill>
                          <a:effectLst/>
                          <a:latin typeface="Arial" panose="020B0604020202020204" pitchFamily="34" charset="0"/>
                        </a:rPr>
                        <a:t>M51</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Missing/incomplete/invalid procedure code(s).</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Arial" panose="020B0604020202020204" pitchFamily="34" charset="0"/>
                        </a:rPr>
                        <a:t>Conditions of coverage not met; not covered; modifier needed; NDC; documentation</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20177"/>
                  </a:ext>
                </a:extLst>
              </a:tr>
              <a:tr h="177845">
                <a:tc>
                  <a:txBody>
                    <a:bodyPr/>
                    <a:lstStyle/>
                    <a:p>
                      <a:pPr algn="ctr" fontAlgn="t"/>
                      <a:r>
                        <a:rPr lang="en-US" sz="700" b="1" i="0" u="none" strike="noStrike">
                          <a:solidFill>
                            <a:srgbClr val="21212B"/>
                          </a:solidFill>
                          <a:effectLst/>
                          <a:latin typeface="Arial" panose="020B0604020202020204" pitchFamily="34" charset="0"/>
                        </a:rPr>
                        <a:t>MA66</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Missing/incomplete/invalid principal procedure code.</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Arial" panose="020B0604020202020204" pitchFamily="34" charset="0"/>
                        </a:rPr>
                        <a:t>Add-on code not billed w/ its primary code</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355646"/>
                  </a:ext>
                </a:extLst>
              </a:tr>
              <a:tr h="177845">
                <a:tc>
                  <a:txBody>
                    <a:bodyPr/>
                    <a:lstStyle/>
                    <a:p>
                      <a:pPr algn="ctr" fontAlgn="t"/>
                      <a:r>
                        <a:rPr lang="en-US" sz="700" b="1" i="0" u="none" strike="noStrike">
                          <a:solidFill>
                            <a:srgbClr val="21212B"/>
                          </a:solidFill>
                          <a:effectLst/>
                          <a:latin typeface="Arial" panose="020B0604020202020204" pitchFamily="34" charset="0"/>
                        </a:rPr>
                        <a:t>M53</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Missing/incomplete/invalid days or units of service.</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MUE</a:t>
                      </a:r>
                      <a:r>
                        <a:rPr lang="en-US" sz="900" b="1" i="0" u="none" strike="noStrike" dirty="0">
                          <a:solidFill>
                            <a:srgbClr val="000000"/>
                          </a:solidFill>
                          <a:effectLst/>
                          <a:latin typeface="Arial" panose="020B0604020202020204" pitchFamily="34" charset="0"/>
                        </a:rPr>
                        <a:t>; NDC vs HCPCS; NDC units; </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270366"/>
                  </a:ext>
                </a:extLst>
              </a:tr>
              <a:tr h="177845">
                <a:tc>
                  <a:txBody>
                    <a:bodyPr/>
                    <a:lstStyle/>
                    <a:p>
                      <a:pPr algn="ctr" fontAlgn="t"/>
                      <a:r>
                        <a:rPr lang="en-US" sz="700" b="1" i="0" u="none" strike="noStrike">
                          <a:solidFill>
                            <a:srgbClr val="21212B"/>
                          </a:solidFill>
                          <a:effectLst/>
                          <a:latin typeface="Arial" panose="020B0604020202020204" pitchFamily="34" charset="0"/>
                        </a:rPr>
                        <a:t>M76</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Missing/incomplete/invalid diagnosis or condition.</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Arial" panose="020B0604020202020204" pitchFamily="34" charset="0"/>
                        </a:rPr>
                        <a:t>Primary/secondary placement; </a:t>
                      </a:r>
                      <a:r>
                        <a:rPr lang="en-US" sz="900" b="1" i="0" u="none" strike="noStrike"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excludes 1/2 notes</a:t>
                      </a:r>
                      <a:endParaRPr lang="en-US" sz="900" b="1" i="0" u="none" strike="noStrike" dirty="0">
                        <a:solidFill>
                          <a:srgbClr val="0070C0"/>
                        </a:solidFill>
                        <a:effectLst/>
                        <a:latin typeface="Arial" panose="020B0604020202020204" pitchFamily="34" charset="0"/>
                      </a:endParaRP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627056"/>
                  </a:ext>
                </a:extLst>
              </a:tr>
              <a:tr h="177845">
                <a:tc>
                  <a:txBody>
                    <a:bodyPr/>
                    <a:lstStyle/>
                    <a:p>
                      <a:pPr algn="ctr" fontAlgn="t"/>
                      <a:r>
                        <a:rPr lang="en-US" sz="700" b="1" i="0" u="none" strike="noStrike">
                          <a:solidFill>
                            <a:srgbClr val="21212B"/>
                          </a:solidFill>
                          <a:effectLst/>
                          <a:latin typeface="Arial" panose="020B0604020202020204" pitchFamily="34" charset="0"/>
                        </a:rPr>
                        <a:t>MA63</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Missing/incomplete/invalid principal diagnosis.</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Arial" panose="020B0604020202020204" pitchFamily="34" charset="0"/>
                        </a:rPr>
                        <a:t>Primary/secondary placement</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76945"/>
                  </a:ext>
                </a:extLst>
              </a:tr>
              <a:tr h="177845">
                <a:tc>
                  <a:txBody>
                    <a:bodyPr/>
                    <a:lstStyle/>
                    <a:p>
                      <a:pPr algn="ctr" fontAlgn="t"/>
                      <a:r>
                        <a:rPr lang="en-US" sz="700" b="1" i="0" u="none" strike="noStrike">
                          <a:solidFill>
                            <a:srgbClr val="21212B"/>
                          </a:solidFill>
                          <a:effectLst/>
                          <a:latin typeface="Arial" panose="020B0604020202020204" pitchFamily="34" charset="0"/>
                        </a:rPr>
                        <a:t>M119</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Missing/incomplete/invalid/ deactivated/withdrawn National Drug Code (NDC).</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Incorrect or missing NDC format or number</a:t>
                      </a:r>
                      <a:endParaRPr lang="en-US" sz="900" b="1" i="0" u="none" strike="noStrike" dirty="0">
                        <a:solidFill>
                          <a:srgbClr val="0070C0"/>
                        </a:solidFill>
                        <a:effectLst/>
                        <a:latin typeface="Arial" panose="020B0604020202020204" pitchFamily="34" charset="0"/>
                      </a:endParaRP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788290"/>
                  </a:ext>
                </a:extLst>
              </a:tr>
              <a:tr h="177845">
                <a:tc>
                  <a:txBody>
                    <a:bodyPr/>
                    <a:lstStyle/>
                    <a:p>
                      <a:pPr algn="ctr" fontAlgn="t"/>
                      <a:r>
                        <a:rPr lang="en-US" sz="700" b="1" i="0" u="none" strike="noStrike">
                          <a:solidFill>
                            <a:srgbClr val="21212B"/>
                          </a:solidFill>
                          <a:effectLst/>
                          <a:latin typeface="Arial" panose="020B0604020202020204" pitchFamily="34" charset="0"/>
                        </a:rPr>
                        <a:t>N815</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Missing/Incomplete/Invalid NDC Unit Count</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NDC units are different than HCPCS unit and must be converted to ML and calculated</a:t>
                      </a:r>
                      <a:endParaRPr lang="en-US" sz="900" b="1" i="0" u="none" strike="noStrike" dirty="0">
                        <a:solidFill>
                          <a:srgbClr val="0070C0"/>
                        </a:solidFill>
                        <a:effectLst/>
                        <a:latin typeface="Arial" panose="020B0604020202020204" pitchFamily="34" charset="0"/>
                      </a:endParaRP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780104"/>
                  </a:ext>
                </a:extLst>
              </a:tr>
              <a:tr h="177845">
                <a:tc>
                  <a:txBody>
                    <a:bodyPr/>
                    <a:lstStyle/>
                    <a:p>
                      <a:pPr algn="ctr" fontAlgn="t"/>
                      <a:r>
                        <a:rPr lang="en-US" sz="700" b="1" i="0" u="none" strike="noStrike">
                          <a:solidFill>
                            <a:srgbClr val="21212B"/>
                          </a:solidFill>
                          <a:effectLst/>
                          <a:latin typeface="Arial" panose="020B0604020202020204" pitchFamily="34" charset="0"/>
                        </a:rPr>
                        <a:t>N816</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Missing/Incomplete/Invalid NDC Unit of Measure</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Measure not converted to ML or misreported</a:t>
                      </a:r>
                      <a:endParaRPr lang="en-US" sz="900" b="1" i="0" u="none" strike="noStrike" dirty="0">
                        <a:solidFill>
                          <a:srgbClr val="0070C0"/>
                        </a:solidFill>
                        <a:effectLst/>
                        <a:latin typeface="Arial" panose="020B0604020202020204" pitchFamily="34" charset="0"/>
                      </a:endParaRP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371232"/>
                  </a:ext>
                </a:extLst>
              </a:tr>
              <a:tr h="177845">
                <a:tc>
                  <a:txBody>
                    <a:bodyPr/>
                    <a:lstStyle/>
                    <a:p>
                      <a:pPr algn="ctr" fontAlgn="t"/>
                      <a:r>
                        <a:rPr lang="en-US" sz="700" b="1" i="0" u="none" strike="noStrike">
                          <a:solidFill>
                            <a:srgbClr val="21212B"/>
                          </a:solidFill>
                          <a:effectLst/>
                          <a:latin typeface="Arial" panose="020B0604020202020204" pitchFamily="34" charset="0"/>
                        </a:rPr>
                        <a:t>N823</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Incomplete/Invalid procedure modifier(s).</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Arial" panose="020B0604020202020204" pitchFamily="34" charset="0"/>
                        </a:rPr>
                        <a:t>Misuse of mod.; appended to wrong CPT; mod needed</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974917"/>
                  </a:ext>
                </a:extLst>
              </a:tr>
              <a:tr h="533534">
                <a:tc>
                  <a:txBody>
                    <a:bodyPr/>
                    <a:lstStyle/>
                    <a:p>
                      <a:pPr algn="ctr" fontAlgn="t"/>
                      <a:r>
                        <a:rPr lang="en-US" sz="700" b="1" i="0" u="none" strike="noStrike">
                          <a:solidFill>
                            <a:srgbClr val="21212B"/>
                          </a:solidFill>
                          <a:effectLst/>
                          <a:latin typeface="Arial" panose="020B0604020202020204" pitchFamily="34" charset="0"/>
                        </a:rPr>
                        <a:t>N115</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dirty="0">
                          <a:solidFill>
                            <a:srgbClr val="21212B"/>
                          </a:solidFill>
                          <a:effectLst/>
                          <a:latin typeface="Arial" panose="020B0604020202020204" pitchFamily="34" charset="0"/>
                        </a:rPr>
                        <a:t>This decision was based on a </a:t>
                      </a:r>
                      <a:r>
                        <a:rPr lang="en-US" sz="900" b="1" i="0" u="none"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Local Coverage Determination </a:t>
                      </a:r>
                      <a:r>
                        <a:rPr lang="en-US" sz="900" b="1" i="0" u="none" strike="noStrike" dirty="0">
                          <a:solidFill>
                            <a:srgbClr val="21212B"/>
                          </a:solidFill>
                          <a:effectLst/>
                          <a:latin typeface="Arial" panose="020B0604020202020204" pitchFamily="34" charset="0"/>
                        </a:rPr>
                        <a:t>(LCD). A copy of this policy is available at www.cms.gov/mcd, or if you do not have web access, you may contact the contractor to request a copy of the LCD.</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900" b="1" i="0" u="none" strike="noStrike" dirty="0">
                          <a:solidFill>
                            <a:srgbClr val="000000"/>
                          </a:solidFill>
                          <a:effectLst/>
                          <a:latin typeface="Arial" panose="020B0604020202020204" pitchFamily="34" charset="0"/>
                        </a:rPr>
                        <a:t>Conditions of coverage not met; not covered; modifier needed; documentation incomplete</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804780"/>
                  </a:ext>
                </a:extLst>
              </a:tr>
              <a:tr h="533534">
                <a:tc>
                  <a:txBody>
                    <a:bodyPr/>
                    <a:lstStyle/>
                    <a:p>
                      <a:pPr algn="ctr" fontAlgn="t"/>
                      <a:r>
                        <a:rPr lang="en-US" sz="700" b="1" i="0" u="none" strike="noStrike">
                          <a:solidFill>
                            <a:srgbClr val="21212B"/>
                          </a:solidFill>
                          <a:effectLst/>
                          <a:latin typeface="Arial" panose="020B0604020202020204" pitchFamily="34" charset="0"/>
                        </a:rPr>
                        <a:t>N386</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dirty="0">
                          <a:solidFill>
                            <a:srgbClr val="21212B"/>
                          </a:solidFill>
                          <a:effectLst/>
                          <a:latin typeface="Arial" panose="020B0604020202020204" pitchFamily="34" charset="0"/>
                        </a:rPr>
                        <a:t>This decision was based on a </a:t>
                      </a:r>
                      <a:r>
                        <a:rPr lang="en-US" sz="900" b="1" i="0" u="none"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National Coverage Determination </a:t>
                      </a:r>
                      <a:r>
                        <a:rPr lang="en-US" sz="900" b="1" i="0" u="none" strike="noStrike" dirty="0">
                          <a:solidFill>
                            <a:srgbClr val="21212B"/>
                          </a:solidFill>
                          <a:effectLst/>
                          <a:latin typeface="Arial" panose="020B0604020202020204" pitchFamily="34" charset="0"/>
                        </a:rPr>
                        <a:t>(NCD). A copy of this policy is available at www.cms.gov/mcd/search.asp. If you do not have web access, you may contact the contractor to request a copy of the NCD.</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35380157"/>
                  </a:ext>
                </a:extLst>
              </a:tr>
              <a:tr h="177845">
                <a:tc>
                  <a:txBody>
                    <a:bodyPr/>
                    <a:lstStyle/>
                    <a:p>
                      <a:pPr algn="ctr" fontAlgn="t"/>
                      <a:r>
                        <a:rPr lang="en-US" sz="700" b="1" i="0" u="none" strike="noStrike">
                          <a:solidFill>
                            <a:srgbClr val="21212B"/>
                          </a:solidFill>
                          <a:effectLst/>
                          <a:latin typeface="Arial" panose="020B0604020202020204" pitchFamily="34" charset="0"/>
                        </a:rPr>
                        <a:t>N428</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Not covered when performed in this place of service.</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Arial" panose="020B0604020202020204" pitchFamily="34" charset="0"/>
                        </a:rPr>
                        <a:t>Facility or Non-Facility NA Indicator; hosp. OBS; </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329232"/>
                  </a:ext>
                </a:extLst>
              </a:tr>
              <a:tr h="177845">
                <a:tc>
                  <a:txBody>
                    <a:bodyPr/>
                    <a:lstStyle/>
                    <a:p>
                      <a:pPr algn="ctr" fontAlgn="t"/>
                      <a:r>
                        <a:rPr lang="en-US" sz="700" b="1" i="0" u="none" strike="noStrike">
                          <a:solidFill>
                            <a:srgbClr val="21212B"/>
                          </a:solidFill>
                          <a:effectLst/>
                          <a:latin typeface="Arial" panose="020B0604020202020204" pitchFamily="34" charset="0"/>
                        </a:rPr>
                        <a:t>N640</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Exceeds number/frequency approved/allowed within time period.</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Arial" panose="020B0604020202020204" pitchFamily="34" charset="0"/>
                        </a:rPr>
                        <a:t>Well visits; AWV, IPPE; another physician billed; </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502643"/>
                  </a:ext>
                </a:extLst>
              </a:tr>
              <a:tr h="177845">
                <a:tc>
                  <a:txBody>
                    <a:bodyPr/>
                    <a:lstStyle/>
                    <a:p>
                      <a:pPr algn="ctr" fontAlgn="t"/>
                      <a:r>
                        <a:rPr lang="en-US" sz="700" b="1" i="0" u="none" strike="noStrike">
                          <a:solidFill>
                            <a:srgbClr val="21212B"/>
                          </a:solidFill>
                          <a:effectLst/>
                          <a:latin typeface="Arial" panose="020B0604020202020204" pitchFamily="34" charset="0"/>
                        </a:rPr>
                        <a:t>N472</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Payment for this service has been issued to another provider.</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70C0"/>
                          </a:solidFill>
                          <a:effectLst/>
                          <a:latin typeface="Arial" panose="020B0604020202020204" pitchFamily="34" charset="0"/>
                          <a:hlinkClick r:id="rId7">
                            <a:extLst>
                              <a:ext uri="{A12FA001-AC4F-418D-AE19-62706E023703}">
                                <ahyp:hlinkClr xmlns:ahyp="http://schemas.microsoft.com/office/drawing/2018/hyperlinkcolor" val="tx"/>
                              </a:ext>
                            </a:extLst>
                          </a:hlinkClick>
                        </a:rPr>
                        <a:t>Hosp IP/OBS modifier AI</a:t>
                      </a:r>
                      <a:endParaRPr lang="en-US" sz="900" b="1" i="0" u="none" strike="noStrike" dirty="0">
                        <a:solidFill>
                          <a:srgbClr val="000000"/>
                        </a:solidFill>
                        <a:effectLst/>
                        <a:latin typeface="Arial" panose="020B0604020202020204" pitchFamily="34" charset="0"/>
                      </a:endParaRP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973794"/>
                  </a:ext>
                </a:extLst>
              </a:tr>
              <a:tr h="177845">
                <a:tc>
                  <a:txBody>
                    <a:bodyPr/>
                    <a:lstStyle/>
                    <a:p>
                      <a:pPr algn="ctr" fontAlgn="t"/>
                      <a:r>
                        <a:rPr lang="en-US" sz="700" b="1" i="0" u="none" strike="noStrike">
                          <a:solidFill>
                            <a:srgbClr val="21212B"/>
                          </a:solidFill>
                          <a:effectLst/>
                          <a:latin typeface="Arial" panose="020B0604020202020204" pitchFamily="34" charset="0"/>
                        </a:rPr>
                        <a:t>N705</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Incomplete/invalid documentation.</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US" sz="900" b="1" i="0" u="none" strike="noStrike">
                          <a:solidFill>
                            <a:srgbClr val="000000"/>
                          </a:solidFill>
                          <a:effectLst/>
                          <a:latin typeface="Arial" panose="020B0604020202020204" pitchFamily="34" charset="0"/>
                        </a:rPr>
                        <a:t>Missing signature, DOS, etc.; doc. doesn't support; doc. not submitted</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750219"/>
                  </a:ext>
                </a:extLst>
              </a:tr>
              <a:tr h="177845">
                <a:tc>
                  <a:txBody>
                    <a:bodyPr/>
                    <a:lstStyle/>
                    <a:p>
                      <a:pPr algn="ctr" fontAlgn="t"/>
                      <a:r>
                        <a:rPr lang="en-US" sz="700" b="1" i="0" u="none" strike="noStrike">
                          <a:solidFill>
                            <a:srgbClr val="21212B"/>
                          </a:solidFill>
                          <a:effectLst/>
                          <a:latin typeface="Arial" panose="020B0604020202020204" pitchFamily="34" charset="0"/>
                        </a:rPr>
                        <a:t>N237</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Incomplete/invalid patient medical record for this service.</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823574346"/>
                  </a:ext>
                </a:extLst>
              </a:tr>
              <a:tr h="177845">
                <a:tc>
                  <a:txBody>
                    <a:bodyPr/>
                    <a:lstStyle/>
                    <a:p>
                      <a:pPr algn="ctr" fontAlgn="t"/>
                      <a:r>
                        <a:rPr lang="en-US" sz="700" b="1" i="0" u="none" strike="noStrike">
                          <a:solidFill>
                            <a:srgbClr val="21212B"/>
                          </a:solidFill>
                          <a:effectLst/>
                          <a:latin typeface="Arial" panose="020B0604020202020204" pitchFamily="34" charset="0"/>
                        </a:rPr>
                        <a:t>N706</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Missing documentation.</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343862120"/>
                  </a:ext>
                </a:extLst>
              </a:tr>
              <a:tr h="177845">
                <a:tc>
                  <a:txBody>
                    <a:bodyPr/>
                    <a:lstStyle/>
                    <a:p>
                      <a:pPr algn="ctr" fontAlgn="t"/>
                      <a:r>
                        <a:rPr lang="en-US" sz="700" b="1" i="0" u="none" strike="noStrike">
                          <a:solidFill>
                            <a:srgbClr val="21212B"/>
                          </a:solidFill>
                          <a:effectLst/>
                          <a:latin typeface="Arial" panose="020B0604020202020204" pitchFamily="34" charset="0"/>
                        </a:rPr>
                        <a:t>N808</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Not covered for this provider type / provider specialty.</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Arial" panose="020B0604020202020204" pitchFamily="34" charset="0"/>
                        </a:rPr>
                        <a:t>Usually service requires certification (radiology services)</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882170"/>
                  </a:ext>
                </a:extLst>
              </a:tr>
              <a:tr h="355689">
                <a:tc>
                  <a:txBody>
                    <a:bodyPr/>
                    <a:lstStyle/>
                    <a:p>
                      <a:pPr algn="ctr" fontAlgn="t"/>
                      <a:r>
                        <a:rPr lang="en-US" sz="700" b="1" i="0" u="none" strike="noStrike">
                          <a:solidFill>
                            <a:srgbClr val="21212B"/>
                          </a:solidFill>
                          <a:effectLst/>
                          <a:latin typeface="Arial" panose="020B0604020202020204" pitchFamily="34" charset="0"/>
                        </a:rPr>
                        <a:t>MA130</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900" b="1" i="0" u="none" strike="noStrike">
                          <a:solidFill>
                            <a:srgbClr val="21212B"/>
                          </a:solidFill>
                          <a:effectLst/>
                          <a:latin typeface="Arial" panose="020B0604020202020204" pitchFamily="34" charset="0"/>
                        </a:rPr>
                        <a:t>Your claim contains incomplete and/or invalid information, and no appeal rights are afforded because the claim is unprocessable. Please submit a new claim.</a:t>
                      </a:r>
                    </a:p>
                  </a:txBody>
                  <a:tcPr marL="55008"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Arial" panose="020B0604020202020204" pitchFamily="34" charset="0"/>
                        </a:rPr>
                        <a:t>Usually claim field not correctly populated</a:t>
                      </a:r>
                    </a:p>
                  </a:txBody>
                  <a:tcPr marL="6112" marR="6112" marT="61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665075"/>
                  </a:ext>
                </a:extLst>
              </a:tr>
            </a:tbl>
          </a:graphicData>
        </a:graphic>
      </p:graphicFrame>
    </p:spTree>
    <p:extLst>
      <p:ext uri="{BB962C8B-B14F-4D97-AF65-F5344CB8AC3E}">
        <p14:creationId xmlns:p14="http://schemas.microsoft.com/office/powerpoint/2010/main" val="1543937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6CF5-CCF5-4B19-B647-BE3268A37E82}"/>
              </a:ext>
            </a:extLst>
          </p:cNvPr>
          <p:cNvSpPr>
            <a:spLocks noGrp="1"/>
          </p:cNvSpPr>
          <p:nvPr>
            <p:ph type="title"/>
          </p:nvPr>
        </p:nvSpPr>
        <p:spPr/>
        <p:txBody>
          <a:bodyPr/>
          <a:lstStyle/>
          <a:p>
            <a:r>
              <a:rPr lang="en-US" b="1" dirty="0"/>
              <a:t>RCM - Appeals</a:t>
            </a:r>
          </a:p>
        </p:txBody>
      </p:sp>
      <p:sp>
        <p:nvSpPr>
          <p:cNvPr id="4" name="Slide Number Placeholder 3">
            <a:extLst>
              <a:ext uri="{FF2B5EF4-FFF2-40B4-BE49-F238E27FC236}">
                <a16:creationId xmlns:a16="http://schemas.microsoft.com/office/drawing/2014/main" id="{5A89654E-539E-434B-B95E-0C388BADDD34}"/>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18</a:t>
            </a:fld>
            <a:endParaRPr lang="en-US" dirty="0"/>
          </a:p>
        </p:txBody>
      </p:sp>
      <p:sp>
        <p:nvSpPr>
          <p:cNvPr id="5" name="Content Placeholder 4">
            <a:extLst>
              <a:ext uri="{FF2B5EF4-FFF2-40B4-BE49-F238E27FC236}">
                <a16:creationId xmlns:a16="http://schemas.microsoft.com/office/drawing/2014/main" id="{C7705AE8-D180-466D-AFE8-4F8D7BC387C1}"/>
              </a:ext>
            </a:extLst>
          </p:cNvPr>
          <p:cNvSpPr>
            <a:spLocks noGrp="1"/>
          </p:cNvSpPr>
          <p:nvPr>
            <p:ph sz="quarter" idx="1"/>
          </p:nvPr>
        </p:nvSpPr>
        <p:spPr>
          <a:xfrm>
            <a:off x="251670" y="1600199"/>
            <a:ext cx="11436394" cy="4943213"/>
          </a:xfrm>
        </p:spPr>
        <p:txBody>
          <a:bodyPr>
            <a:normAutofit lnSpcReduction="10000"/>
          </a:bodyPr>
          <a:lstStyle/>
          <a:p>
            <a:r>
              <a:rPr lang="en-US" dirty="0"/>
              <a:t>Elements of an effective appeal:</a:t>
            </a:r>
          </a:p>
          <a:p>
            <a:endParaRPr lang="en-US" sz="900" dirty="0"/>
          </a:p>
          <a:p>
            <a:pPr marL="457200" indent="-457200">
              <a:buFont typeface="Wingdings" panose="05000000000000000000" pitchFamily="2" charset="2"/>
              <a:buChar char="q"/>
            </a:pPr>
            <a:r>
              <a:rPr lang="en-US" sz="2600" dirty="0"/>
              <a:t>Be clear and concise:</a:t>
            </a:r>
          </a:p>
          <a:p>
            <a:pPr marL="1097280" lvl="1" indent="-457200">
              <a:buFont typeface="Wingdings" panose="05000000000000000000" pitchFamily="2" charset="2"/>
              <a:buChar char="§"/>
            </a:pPr>
            <a:r>
              <a:rPr lang="en-US" sz="2300" dirty="0"/>
              <a:t>Do not make general statements such as the service was medically necessary or make accusations that the payer is not playing fair. </a:t>
            </a:r>
          </a:p>
          <a:p>
            <a:pPr marL="1097280" lvl="1" indent="-457200">
              <a:buFont typeface="Wingdings" panose="05000000000000000000" pitchFamily="2" charset="2"/>
              <a:buChar char="§"/>
            </a:pPr>
            <a:r>
              <a:rPr lang="en-US" sz="2300" dirty="0"/>
              <a:t>Address only the denial reason. Do not elaborate on the procedure or patient’s condition unless it speaks to the denial specifically. </a:t>
            </a:r>
          </a:p>
          <a:p>
            <a:pPr marL="1097280" lvl="1" indent="-457200">
              <a:buFont typeface="Wingdings" panose="05000000000000000000" pitchFamily="2" charset="2"/>
              <a:buChar char="§"/>
            </a:pPr>
            <a:r>
              <a:rPr lang="en-US" sz="2300" dirty="0"/>
              <a:t>Do not provide extraneous information as this only detracts the reviewer from the important information.</a:t>
            </a:r>
          </a:p>
          <a:p>
            <a:pPr marL="1097280" lvl="1" indent="-457200">
              <a:buFont typeface="Wingdings" panose="05000000000000000000" pitchFamily="2" charset="2"/>
              <a:buChar char="§"/>
            </a:pPr>
            <a:r>
              <a:rPr lang="en-US" sz="2300" dirty="0"/>
              <a:t>Do not provide records that are not needed to refute the denial. Reviewers will not wade through a large file of information irrelevant to the denial.</a:t>
            </a:r>
          </a:p>
          <a:p>
            <a:pPr marL="1097280" lvl="1" indent="-457200">
              <a:buFont typeface="Wingdings" panose="05000000000000000000" pitchFamily="2" charset="2"/>
              <a:buChar char="§"/>
            </a:pPr>
            <a:r>
              <a:rPr lang="en-US" sz="2300" dirty="0"/>
              <a:t>Reviewers will not make assumptions so it is imperative that the documentation is very clear and leaves no room for interpretation </a:t>
            </a:r>
          </a:p>
          <a:p>
            <a:endParaRPr lang="en-US" sz="1000" dirty="0"/>
          </a:p>
          <a:p>
            <a:endParaRPr lang="en-US" dirty="0"/>
          </a:p>
        </p:txBody>
      </p:sp>
    </p:spTree>
    <p:extLst>
      <p:ext uri="{BB962C8B-B14F-4D97-AF65-F5344CB8AC3E}">
        <p14:creationId xmlns:p14="http://schemas.microsoft.com/office/powerpoint/2010/main" val="307581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68E5-1940-EFDC-ABEC-EB4253055CC3}"/>
              </a:ext>
            </a:extLst>
          </p:cNvPr>
          <p:cNvSpPr>
            <a:spLocks noGrp="1"/>
          </p:cNvSpPr>
          <p:nvPr>
            <p:ph type="title"/>
          </p:nvPr>
        </p:nvSpPr>
        <p:spPr/>
        <p:txBody>
          <a:bodyPr/>
          <a:lstStyle/>
          <a:p>
            <a:r>
              <a:rPr lang="en-US" b="1" dirty="0"/>
              <a:t>RCM - Appeals</a:t>
            </a:r>
            <a:endParaRPr lang="en-US" dirty="0"/>
          </a:p>
        </p:txBody>
      </p:sp>
      <p:sp>
        <p:nvSpPr>
          <p:cNvPr id="3" name="Footer Placeholder 2">
            <a:extLst>
              <a:ext uri="{FF2B5EF4-FFF2-40B4-BE49-F238E27FC236}">
                <a16:creationId xmlns:a16="http://schemas.microsoft.com/office/drawing/2014/main" id="{8540D5D7-E264-69AA-C714-EDA60C503A60}"/>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D976AEBF-A179-BF51-C169-D4E9724A72D7}"/>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19</a:t>
            </a:fld>
            <a:endParaRPr lang="en-US" dirty="0"/>
          </a:p>
        </p:txBody>
      </p:sp>
      <p:sp>
        <p:nvSpPr>
          <p:cNvPr id="5" name="Content Placeholder 4">
            <a:extLst>
              <a:ext uri="{FF2B5EF4-FFF2-40B4-BE49-F238E27FC236}">
                <a16:creationId xmlns:a16="http://schemas.microsoft.com/office/drawing/2014/main" id="{4E836D87-718E-EEA8-2268-2128F981B752}"/>
              </a:ext>
            </a:extLst>
          </p:cNvPr>
          <p:cNvSpPr>
            <a:spLocks noGrp="1"/>
          </p:cNvSpPr>
          <p:nvPr>
            <p:ph sz="quarter" idx="1"/>
          </p:nvPr>
        </p:nvSpPr>
        <p:spPr/>
        <p:txBody>
          <a:bodyPr>
            <a:normAutofit fontScale="92500"/>
          </a:bodyPr>
          <a:lstStyle/>
          <a:p>
            <a:r>
              <a:rPr lang="en-US" sz="2800" dirty="0"/>
              <a:t>Elements of an effective appeal (cont.):</a:t>
            </a:r>
          </a:p>
          <a:p>
            <a:pPr marL="457200" indent="-457200">
              <a:buFont typeface="Wingdings" panose="05000000000000000000" pitchFamily="2" charset="2"/>
              <a:buChar char="q"/>
            </a:pPr>
            <a:r>
              <a:rPr lang="en-US" sz="2600" dirty="0"/>
              <a:t>Provide proof: </a:t>
            </a:r>
          </a:p>
          <a:p>
            <a:pPr marL="1097280" lvl="1" indent="-457200">
              <a:buFont typeface="Wingdings" panose="05000000000000000000" pitchFamily="2" charset="2"/>
              <a:buChar char="§"/>
            </a:pPr>
            <a:r>
              <a:rPr lang="en-US" sz="2300" dirty="0"/>
              <a:t>Provide only evidence needed to refute the denial. </a:t>
            </a:r>
          </a:p>
          <a:p>
            <a:pPr marL="1097280" lvl="1" indent="-457200">
              <a:buFont typeface="Wingdings" panose="05000000000000000000" pitchFamily="2" charset="2"/>
              <a:buChar char="§"/>
            </a:pPr>
            <a:r>
              <a:rPr lang="en-US" sz="2300" dirty="0"/>
              <a:t>Highlight in the medical record or other documentation where the evidence is located.</a:t>
            </a:r>
            <a:r>
              <a:rPr lang="en-US" sz="2400" dirty="0"/>
              <a:t> </a:t>
            </a:r>
            <a:r>
              <a:rPr lang="en-US" sz="2300" dirty="0"/>
              <a:t>Label attachments if there are several. For example:</a:t>
            </a:r>
          </a:p>
          <a:p>
            <a:pPr marL="1371600" lvl="2" indent="-457200">
              <a:buFont typeface="Wingdings" panose="05000000000000000000" pitchFamily="2" charset="2"/>
              <a:buChar char="ü"/>
            </a:pPr>
            <a:r>
              <a:rPr lang="en-US" i="1" dirty="0"/>
              <a:t>Documentation doesn’t support the service billed </a:t>
            </a:r>
            <a:r>
              <a:rPr lang="en-US" dirty="0"/>
              <a:t>- Simply sending a copy of the medical record will not suffice. If the denial states the documentation doesn’t support the claim, highlight exactly where in the medical record the information to support the claim is located and cite its location in the appeal letter. </a:t>
            </a:r>
          </a:p>
          <a:p>
            <a:pPr marL="1371600" lvl="2" indent="-457200">
              <a:buFont typeface="Wingdings" panose="05000000000000000000" pitchFamily="2" charset="2"/>
              <a:buChar char="ü"/>
            </a:pPr>
            <a:r>
              <a:rPr lang="en-US" i="1" dirty="0"/>
              <a:t>Coverage/Reimbursement policy denials</a:t>
            </a:r>
            <a:r>
              <a:rPr lang="en-US" dirty="0"/>
              <a:t>- If the denial is in regard to a coverage policy, attach the payor’s policy to the appeal and highlight in the medical record where the conditions of coverage are located. </a:t>
            </a:r>
          </a:p>
          <a:p>
            <a:endParaRPr lang="en-US" dirty="0"/>
          </a:p>
        </p:txBody>
      </p:sp>
    </p:spTree>
    <p:extLst>
      <p:ext uri="{BB962C8B-B14F-4D97-AF65-F5344CB8AC3E}">
        <p14:creationId xmlns:p14="http://schemas.microsoft.com/office/powerpoint/2010/main" val="392193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lstStyle/>
          <a:p>
            <a:r>
              <a:rPr lang="en-US" b="1" dirty="0"/>
              <a:t>Disclosure</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a:t>
            </a:fld>
            <a:endParaRPr lang="en-US" dirty="0"/>
          </a:p>
        </p:txBody>
      </p:sp>
      <p:sp>
        <p:nvSpPr>
          <p:cNvPr id="5" name="Content Placeholder 4">
            <a:extLst>
              <a:ext uri="{FF2B5EF4-FFF2-40B4-BE49-F238E27FC236}">
                <a16:creationId xmlns:a16="http://schemas.microsoft.com/office/drawing/2014/main" id="{E5E8B8D0-6D52-47E5-9CA8-F39264D066DA}"/>
              </a:ext>
            </a:extLst>
          </p:cNvPr>
          <p:cNvSpPr>
            <a:spLocks noGrp="1"/>
          </p:cNvSpPr>
          <p:nvPr>
            <p:ph sz="quarter" idx="1"/>
          </p:nvPr>
        </p:nvSpPr>
        <p:spPr/>
        <p:txBody>
          <a:bodyPr/>
          <a:lstStyle/>
          <a:p>
            <a:pPr lvl="0">
              <a:buClr>
                <a:srgbClr val="638BAD"/>
              </a:buClr>
            </a:pPr>
            <a:endParaRPr lang="en-US" altLang="en-US" sz="3000" dirty="0">
              <a:solidFill>
                <a:srgbClr val="000000"/>
              </a:solidFill>
              <a:latin typeface="Times New Roman" panose="02020603050405020304" pitchFamily="18" charset="0"/>
              <a:cs typeface="Times New Roman" panose="02020603050405020304" pitchFamily="18" charset="0"/>
            </a:endParaRPr>
          </a:p>
          <a:p>
            <a:pPr lvl="0">
              <a:buClr>
                <a:srgbClr val="638BAD"/>
              </a:buClr>
            </a:pPr>
            <a:r>
              <a:rPr lang="en-US" altLang="en-US" sz="3000" dirty="0">
                <a:solidFill>
                  <a:srgbClr val="000000"/>
                </a:solidFill>
                <a:latin typeface="Times New Roman" panose="02020603050405020304" pitchFamily="18" charset="0"/>
                <a:cs typeface="Times New Roman" panose="02020603050405020304" pitchFamily="18" charset="0"/>
              </a:rPr>
              <a:t>This presentation is in no way intended to provide advice on business decisions or legal matters. </a:t>
            </a:r>
          </a:p>
          <a:p>
            <a:pPr marL="320040" lvl="0" indent="-320040">
              <a:buClr>
                <a:srgbClr val="638BAD"/>
              </a:buClr>
              <a:buFont typeface="Wingdings"/>
              <a:buChar char=""/>
            </a:pPr>
            <a:endParaRPr lang="en-US" altLang="en-US" sz="3000" dirty="0">
              <a:solidFill>
                <a:srgbClr val="0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94961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6CF5-CCF5-4B19-B647-BE3268A37E82}"/>
              </a:ext>
            </a:extLst>
          </p:cNvPr>
          <p:cNvSpPr>
            <a:spLocks noGrp="1"/>
          </p:cNvSpPr>
          <p:nvPr>
            <p:ph type="title"/>
          </p:nvPr>
        </p:nvSpPr>
        <p:spPr/>
        <p:txBody>
          <a:bodyPr/>
          <a:lstStyle/>
          <a:p>
            <a:r>
              <a:rPr lang="en-US" b="1" dirty="0"/>
              <a:t>RCM - Appeals</a:t>
            </a:r>
          </a:p>
        </p:txBody>
      </p:sp>
      <p:sp>
        <p:nvSpPr>
          <p:cNvPr id="4" name="Slide Number Placeholder 3">
            <a:extLst>
              <a:ext uri="{FF2B5EF4-FFF2-40B4-BE49-F238E27FC236}">
                <a16:creationId xmlns:a16="http://schemas.microsoft.com/office/drawing/2014/main" id="{5A89654E-539E-434B-B95E-0C388BADDD34}"/>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20</a:t>
            </a:fld>
            <a:endParaRPr lang="en-US" dirty="0"/>
          </a:p>
        </p:txBody>
      </p:sp>
      <p:sp>
        <p:nvSpPr>
          <p:cNvPr id="5" name="Content Placeholder 4">
            <a:extLst>
              <a:ext uri="{FF2B5EF4-FFF2-40B4-BE49-F238E27FC236}">
                <a16:creationId xmlns:a16="http://schemas.microsoft.com/office/drawing/2014/main" id="{C7705AE8-D180-466D-AFE8-4F8D7BC387C1}"/>
              </a:ext>
            </a:extLst>
          </p:cNvPr>
          <p:cNvSpPr>
            <a:spLocks noGrp="1"/>
          </p:cNvSpPr>
          <p:nvPr>
            <p:ph sz="quarter" idx="1"/>
          </p:nvPr>
        </p:nvSpPr>
        <p:spPr>
          <a:xfrm>
            <a:off x="251670" y="1600199"/>
            <a:ext cx="11436394" cy="4943213"/>
          </a:xfrm>
        </p:spPr>
        <p:txBody>
          <a:bodyPr>
            <a:normAutofit/>
          </a:bodyPr>
          <a:lstStyle/>
          <a:p>
            <a:r>
              <a:rPr lang="en-US" dirty="0"/>
              <a:t>Elements of an effective appeal (cont.):</a:t>
            </a:r>
          </a:p>
          <a:p>
            <a:pPr marL="1097280" lvl="1" indent="-457200">
              <a:buFont typeface="Wingdings" panose="05000000000000000000" pitchFamily="2" charset="2"/>
              <a:buChar char="q"/>
            </a:pPr>
            <a:r>
              <a:rPr lang="en-US" dirty="0"/>
              <a:t>Workflow:</a:t>
            </a:r>
          </a:p>
          <a:p>
            <a:pPr marL="1371600" lvl="2" indent="-457200">
              <a:buFont typeface="Wingdings" panose="05000000000000000000" pitchFamily="2" charset="2"/>
              <a:buChar char="§"/>
            </a:pPr>
            <a:r>
              <a:rPr lang="en-US" dirty="0"/>
              <a:t>Templates – Develop templates to use for the most common denials to streamline the appeals process.</a:t>
            </a:r>
          </a:p>
          <a:p>
            <a:pPr marL="1371600" lvl="2" indent="-457200">
              <a:buFont typeface="Wingdings" panose="05000000000000000000" pitchFamily="2" charset="2"/>
              <a:buChar char="§"/>
            </a:pPr>
            <a:r>
              <a:rPr lang="en-US" dirty="0"/>
              <a:t>Follow the payer’s appeals process exactly and utilize online portals to file appeals to avoid loss or separation of documents (see “Payors” on the </a:t>
            </a:r>
            <a:r>
              <a:rPr lang="en-US" dirty="0">
                <a:solidFill>
                  <a:srgbClr val="0070C0"/>
                </a:solidFill>
                <a:hlinkClick r:id="rId2">
                  <a:extLst>
                    <a:ext uri="{A12FA001-AC4F-418D-AE19-62706E023703}">
                      <ahyp:hlinkClr xmlns:ahyp="http://schemas.microsoft.com/office/drawing/2018/hyperlinkcolor" val="tx"/>
                    </a:ext>
                  </a:extLst>
                </a:hlinkClick>
              </a:rPr>
              <a:t>Billing and Payors</a:t>
            </a:r>
            <a:r>
              <a:rPr lang="en-US" dirty="0">
                <a:solidFill>
                  <a:srgbClr val="0070C0"/>
                </a:solidFill>
              </a:rPr>
              <a:t> </a:t>
            </a:r>
            <a:r>
              <a:rPr lang="en-US" dirty="0"/>
              <a:t>page). </a:t>
            </a:r>
          </a:p>
          <a:p>
            <a:pPr marL="1371600" lvl="2" indent="-457200">
              <a:buFont typeface="Wingdings" panose="05000000000000000000" pitchFamily="2" charset="2"/>
              <a:buChar char="§"/>
            </a:pPr>
            <a:r>
              <a:rPr lang="en-US" dirty="0"/>
              <a:t>Closely monitor the appeal determination deadline and check status if exceeded.</a:t>
            </a:r>
          </a:p>
          <a:p>
            <a:pPr marL="1371600" lvl="2" indent="-457200">
              <a:buFont typeface="Wingdings" panose="05000000000000000000" pitchFamily="2" charset="2"/>
              <a:buChar char="§"/>
            </a:pPr>
            <a:r>
              <a:rPr lang="en-US" dirty="0"/>
              <a:t>Review the appeal determination letter and if an adverse determination is given, follow the instructions in the letter to file a second level appeal.</a:t>
            </a:r>
          </a:p>
        </p:txBody>
      </p:sp>
    </p:spTree>
    <p:extLst>
      <p:ext uri="{BB962C8B-B14F-4D97-AF65-F5344CB8AC3E}">
        <p14:creationId xmlns:p14="http://schemas.microsoft.com/office/powerpoint/2010/main" val="2594760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6CF5-CCF5-4B19-B647-BE3268A37E82}"/>
              </a:ext>
            </a:extLst>
          </p:cNvPr>
          <p:cNvSpPr>
            <a:spLocks noGrp="1"/>
          </p:cNvSpPr>
          <p:nvPr>
            <p:ph type="title"/>
          </p:nvPr>
        </p:nvSpPr>
        <p:spPr/>
        <p:txBody>
          <a:bodyPr/>
          <a:lstStyle/>
          <a:p>
            <a:r>
              <a:rPr lang="en-US" b="1" dirty="0"/>
              <a:t>RCM - Appeals</a:t>
            </a:r>
          </a:p>
        </p:txBody>
      </p:sp>
      <p:sp>
        <p:nvSpPr>
          <p:cNvPr id="4" name="Slide Number Placeholder 3">
            <a:extLst>
              <a:ext uri="{FF2B5EF4-FFF2-40B4-BE49-F238E27FC236}">
                <a16:creationId xmlns:a16="http://schemas.microsoft.com/office/drawing/2014/main" id="{5A89654E-539E-434B-B95E-0C388BADDD34}"/>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21</a:t>
            </a:fld>
            <a:endParaRPr lang="en-US" dirty="0"/>
          </a:p>
        </p:txBody>
      </p:sp>
      <p:sp>
        <p:nvSpPr>
          <p:cNvPr id="5" name="Content Placeholder 4">
            <a:extLst>
              <a:ext uri="{FF2B5EF4-FFF2-40B4-BE49-F238E27FC236}">
                <a16:creationId xmlns:a16="http://schemas.microsoft.com/office/drawing/2014/main" id="{C7705AE8-D180-466D-AFE8-4F8D7BC387C1}"/>
              </a:ext>
            </a:extLst>
          </p:cNvPr>
          <p:cNvSpPr>
            <a:spLocks noGrp="1"/>
          </p:cNvSpPr>
          <p:nvPr>
            <p:ph sz="quarter" idx="1"/>
          </p:nvPr>
        </p:nvSpPr>
        <p:spPr>
          <a:xfrm>
            <a:off x="251670" y="1600199"/>
            <a:ext cx="11436394" cy="4943213"/>
          </a:xfrm>
        </p:spPr>
        <p:txBody>
          <a:bodyPr>
            <a:normAutofit/>
          </a:bodyPr>
          <a:lstStyle/>
          <a:p>
            <a:r>
              <a:rPr lang="en-US" dirty="0"/>
              <a:t>Elements of an effective appeal (cont.):</a:t>
            </a:r>
          </a:p>
          <a:p>
            <a:pPr marL="1097280" lvl="1" indent="-457200">
              <a:buFont typeface="Wingdings" panose="05000000000000000000" pitchFamily="2" charset="2"/>
              <a:buChar char="q"/>
            </a:pPr>
            <a:r>
              <a:rPr lang="en-US" dirty="0"/>
              <a:t>Workflow:</a:t>
            </a:r>
          </a:p>
          <a:p>
            <a:pPr marL="1371600" lvl="2" indent="-457200">
              <a:buFont typeface="Wingdings" panose="05000000000000000000" pitchFamily="2" charset="2"/>
              <a:buChar char="§"/>
            </a:pPr>
            <a:r>
              <a:rPr lang="en-US" dirty="0"/>
              <a:t>Templates – Develop templates to use for the most common denials to streamline the appeals process.</a:t>
            </a:r>
          </a:p>
          <a:p>
            <a:pPr marL="1371600" lvl="2" indent="-457200">
              <a:buFont typeface="Wingdings" panose="05000000000000000000" pitchFamily="2" charset="2"/>
              <a:buChar char="§"/>
            </a:pPr>
            <a:r>
              <a:rPr lang="en-US" dirty="0"/>
              <a:t>Follow the payer’s appeals process exactly and utilize online portals to file appeals to avoid loss or separation of documents (see “Payors” on the </a:t>
            </a:r>
            <a:r>
              <a:rPr lang="en-US" dirty="0">
                <a:solidFill>
                  <a:srgbClr val="0070C0"/>
                </a:solidFill>
                <a:hlinkClick r:id="rId2">
                  <a:extLst>
                    <a:ext uri="{A12FA001-AC4F-418D-AE19-62706E023703}">
                      <ahyp:hlinkClr xmlns:ahyp="http://schemas.microsoft.com/office/drawing/2018/hyperlinkcolor" val="tx"/>
                    </a:ext>
                  </a:extLst>
                </a:hlinkClick>
              </a:rPr>
              <a:t>Billing and Payors</a:t>
            </a:r>
            <a:r>
              <a:rPr lang="en-US" dirty="0">
                <a:solidFill>
                  <a:srgbClr val="0070C0"/>
                </a:solidFill>
              </a:rPr>
              <a:t> </a:t>
            </a:r>
            <a:r>
              <a:rPr lang="en-US" dirty="0"/>
              <a:t>page). </a:t>
            </a:r>
          </a:p>
          <a:p>
            <a:pPr marL="1371600" lvl="2" indent="-457200">
              <a:buFont typeface="Wingdings" panose="05000000000000000000" pitchFamily="2" charset="2"/>
              <a:buChar char="§"/>
            </a:pPr>
            <a:r>
              <a:rPr lang="en-US" dirty="0"/>
              <a:t>Closely monitor the appeal determination deadline and check status if exceeded.</a:t>
            </a:r>
          </a:p>
          <a:p>
            <a:pPr marL="1371600" lvl="2" indent="-457200">
              <a:buFont typeface="Wingdings" panose="05000000000000000000" pitchFamily="2" charset="2"/>
              <a:buChar char="§"/>
            </a:pPr>
            <a:r>
              <a:rPr lang="en-US" dirty="0"/>
              <a:t>Review the appeal determination letter and if an adverse determination is given, follow the instructions in the letter to file a second level appeal.</a:t>
            </a:r>
          </a:p>
        </p:txBody>
      </p:sp>
    </p:spTree>
    <p:extLst>
      <p:ext uri="{BB962C8B-B14F-4D97-AF65-F5344CB8AC3E}">
        <p14:creationId xmlns:p14="http://schemas.microsoft.com/office/powerpoint/2010/main" val="1223601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1B03-8CC8-E3A3-5DD6-77D717CC8155}"/>
              </a:ext>
            </a:extLst>
          </p:cNvPr>
          <p:cNvSpPr>
            <a:spLocks noGrp="1"/>
          </p:cNvSpPr>
          <p:nvPr>
            <p:ph type="title"/>
          </p:nvPr>
        </p:nvSpPr>
        <p:spPr/>
        <p:txBody>
          <a:bodyPr/>
          <a:lstStyle/>
          <a:p>
            <a:r>
              <a:rPr lang="en-US" dirty="0">
                <a:solidFill>
                  <a:srgbClr val="0070C0"/>
                </a:solidFill>
                <a:hlinkClick r:id="rId2">
                  <a:extLst>
                    <a:ext uri="{A12FA001-AC4F-418D-AE19-62706E023703}">
                      <ahyp:hlinkClr xmlns:ahyp="http://schemas.microsoft.com/office/drawing/2018/hyperlinkcolor" val="tx"/>
                    </a:ext>
                  </a:extLst>
                </a:hlinkClick>
              </a:rPr>
              <a:t>Where to file complaints</a:t>
            </a:r>
            <a:endParaRPr lang="en-US" dirty="0">
              <a:solidFill>
                <a:srgbClr val="0070C0"/>
              </a:solidFill>
            </a:endParaRPr>
          </a:p>
        </p:txBody>
      </p:sp>
      <p:sp>
        <p:nvSpPr>
          <p:cNvPr id="4" name="Slide Number Placeholder 3">
            <a:extLst>
              <a:ext uri="{FF2B5EF4-FFF2-40B4-BE49-F238E27FC236}">
                <a16:creationId xmlns:a16="http://schemas.microsoft.com/office/drawing/2014/main" id="{1B3D4EEB-238B-5DB3-00FF-C291A2B02533}"/>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22</a:t>
            </a:fld>
            <a:endParaRPr lang="en-US" dirty="0"/>
          </a:p>
        </p:txBody>
      </p:sp>
      <p:sp>
        <p:nvSpPr>
          <p:cNvPr id="5" name="Content Placeholder 4">
            <a:extLst>
              <a:ext uri="{FF2B5EF4-FFF2-40B4-BE49-F238E27FC236}">
                <a16:creationId xmlns:a16="http://schemas.microsoft.com/office/drawing/2014/main" id="{DE6A45F1-13C7-B916-45E5-E46C03574355}"/>
              </a:ext>
            </a:extLst>
          </p:cNvPr>
          <p:cNvSpPr>
            <a:spLocks noGrp="1"/>
          </p:cNvSpPr>
          <p:nvPr>
            <p:ph sz="quarter" idx="1"/>
          </p:nvPr>
        </p:nvSpPr>
        <p:spPr/>
        <p:txBody>
          <a:bodyPr>
            <a:normAutofit fontScale="92500" lnSpcReduction="20000"/>
          </a:bodyPr>
          <a:lstStyle/>
          <a:p>
            <a:r>
              <a:rPr lang="en-US" dirty="0"/>
              <a:t>When appeals are denied in error, you may file a complaint with the appropriate regulatory entity. </a:t>
            </a:r>
          </a:p>
          <a:p>
            <a:pPr marL="457200" indent="-457200">
              <a:buFont typeface="Wingdings" panose="05000000000000000000" pitchFamily="2" charset="2"/>
              <a:buChar char="q"/>
            </a:pPr>
            <a:r>
              <a:rPr lang="en-US" u="sng" dirty="0"/>
              <a:t>Fully-insured plans </a:t>
            </a:r>
            <a:r>
              <a:rPr lang="en-US" dirty="0"/>
              <a:t>– The </a:t>
            </a:r>
            <a:r>
              <a:rPr lang="en-US" dirty="0">
                <a:solidFill>
                  <a:srgbClr val="0070C0"/>
                </a:solidFill>
                <a:hlinkClick r:id="rId3">
                  <a:extLst>
                    <a:ext uri="{A12FA001-AC4F-418D-AE19-62706E023703}">
                      <ahyp:hlinkClr xmlns:ahyp="http://schemas.microsoft.com/office/drawing/2018/hyperlinkcolor" val="tx"/>
                    </a:ext>
                  </a:extLst>
                </a:hlinkClick>
              </a:rPr>
              <a:t>Texas Department of Insurance </a:t>
            </a:r>
            <a:r>
              <a:rPr lang="en-US" dirty="0"/>
              <a:t>(TDI) handles complaints for fully-insured and CHIP HMO plans. Use the online </a:t>
            </a:r>
            <a:r>
              <a:rPr lang="en-US" dirty="0">
                <a:solidFill>
                  <a:srgbClr val="0070C0"/>
                </a:solidFill>
                <a:hlinkClick r:id="rId4">
                  <a:extLst>
                    <a:ext uri="{A12FA001-AC4F-418D-AE19-62706E023703}">
                      <ahyp:hlinkClr xmlns:ahyp="http://schemas.microsoft.com/office/drawing/2018/hyperlinkcolor" val="tx"/>
                    </a:ext>
                  </a:extLst>
                </a:hlinkClick>
              </a:rPr>
              <a:t>complaint portal</a:t>
            </a:r>
            <a:r>
              <a:rPr lang="en-US" dirty="0">
                <a:solidFill>
                  <a:srgbClr val="0070C0"/>
                </a:solidFill>
              </a:rPr>
              <a:t>.</a:t>
            </a:r>
          </a:p>
          <a:p>
            <a:pPr marL="457200" indent="-457200">
              <a:buFont typeface="Wingdings" panose="05000000000000000000" pitchFamily="2" charset="2"/>
              <a:buChar char="q"/>
            </a:pPr>
            <a:r>
              <a:rPr lang="en-US" u="sng" dirty="0"/>
              <a:t>Self-Funded Health Plans</a:t>
            </a:r>
            <a:r>
              <a:rPr lang="en-US" u="sng" dirty="0">
                <a:solidFill>
                  <a:srgbClr val="0070C0"/>
                </a:solidFill>
              </a:rPr>
              <a:t> </a:t>
            </a:r>
            <a:r>
              <a:rPr lang="en-US" dirty="0"/>
              <a:t>- </a:t>
            </a:r>
            <a:r>
              <a:rPr lang="en-US" b="0" i="0" dirty="0">
                <a:solidFill>
                  <a:srgbClr val="0070C0"/>
                </a:solidFill>
                <a:effectLst/>
                <a:hlinkClick r:id="rId5">
                  <a:extLst>
                    <a:ext uri="{A12FA001-AC4F-418D-AE19-62706E023703}">
                      <ahyp:hlinkClr xmlns:ahyp="http://schemas.microsoft.com/office/drawing/2018/hyperlinkcolor" val="tx"/>
                    </a:ext>
                  </a:extLst>
                </a:hlinkClick>
              </a:rPr>
              <a:t>Employee Retirement Income Security Act</a:t>
            </a:r>
            <a:r>
              <a:rPr lang="en-US" b="0" i="0" dirty="0">
                <a:solidFill>
                  <a:srgbClr val="1E1E1E"/>
                </a:solidFill>
                <a:effectLst/>
              </a:rPr>
              <a:t> (</a:t>
            </a:r>
            <a:r>
              <a:rPr lang="en-US" dirty="0"/>
              <a:t>ERISA) regulates these plans. There is little relief for physicians under ERISA. As the patient’s employer is responsible for claim payment, get the patient involved and/or contact the employer’s Human Resources department.  </a:t>
            </a:r>
          </a:p>
          <a:p>
            <a:pPr marL="457200" indent="-457200">
              <a:buFont typeface="Wingdings" panose="05000000000000000000" pitchFamily="2" charset="2"/>
              <a:buChar char="q"/>
            </a:pPr>
            <a:r>
              <a:rPr lang="en-US" u="sng" dirty="0"/>
              <a:t>Medicare/Medicare Advantage </a:t>
            </a:r>
            <a:r>
              <a:rPr lang="en-US" dirty="0"/>
              <a:t>– Complaints may be filed with the </a:t>
            </a:r>
            <a:r>
              <a:rPr lang="en-US" dirty="0">
                <a:solidFill>
                  <a:srgbClr val="0070C0"/>
                </a:solidFill>
                <a:hlinkClick r:id="rId6">
                  <a:extLst>
                    <a:ext uri="{A12FA001-AC4F-418D-AE19-62706E023703}">
                      <ahyp:hlinkClr xmlns:ahyp="http://schemas.microsoft.com/office/drawing/2018/hyperlinkcolor" val="tx"/>
                    </a:ext>
                  </a:extLst>
                </a:hlinkClick>
              </a:rPr>
              <a:t>Dallas CMS Regional Administrator</a:t>
            </a:r>
            <a:r>
              <a:rPr lang="en-US" dirty="0">
                <a:solidFill>
                  <a:srgbClr val="0070C0"/>
                </a:solidFill>
              </a:rPr>
              <a:t>  </a:t>
            </a:r>
            <a:r>
              <a:rPr lang="en-US" dirty="0"/>
              <a:t>using their </a:t>
            </a:r>
            <a:r>
              <a:rPr lang="en-US" dirty="0">
                <a:solidFill>
                  <a:srgbClr val="0070C0"/>
                </a:solidFill>
                <a:hlinkClick r:id="rId7">
                  <a:extLst>
                    <a:ext uri="{A12FA001-AC4F-418D-AE19-62706E023703}">
                      <ahyp:hlinkClr xmlns:ahyp="http://schemas.microsoft.com/office/drawing/2018/hyperlinkcolor" val="tx"/>
                    </a:ext>
                  </a:extLst>
                </a:hlinkClick>
              </a:rPr>
              <a:t>complaint form</a:t>
            </a:r>
            <a:r>
              <a:rPr lang="en-US" dirty="0"/>
              <a:t>.</a:t>
            </a:r>
            <a:endParaRPr lang="en-US" dirty="0">
              <a:solidFill>
                <a:srgbClr val="0070C0"/>
              </a:solidFill>
            </a:endParaRPr>
          </a:p>
        </p:txBody>
      </p:sp>
    </p:spTree>
    <p:extLst>
      <p:ext uri="{BB962C8B-B14F-4D97-AF65-F5344CB8AC3E}">
        <p14:creationId xmlns:p14="http://schemas.microsoft.com/office/powerpoint/2010/main" val="3432678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FAD1-E522-0012-D819-EBA1E33BD57F}"/>
              </a:ext>
            </a:extLst>
          </p:cNvPr>
          <p:cNvSpPr>
            <a:spLocks noGrp="1"/>
          </p:cNvSpPr>
          <p:nvPr>
            <p:ph type="title"/>
          </p:nvPr>
        </p:nvSpPr>
        <p:spPr/>
        <p:txBody>
          <a:bodyPr/>
          <a:lstStyle/>
          <a:p>
            <a:r>
              <a:rPr lang="en-US" dirty="0">
                <a:solidFill>
                  <a:srgbClr val="0070C0"/>
                </a:solidFill>
                <a:hlinkClick r:id="rId2">
                  <a:extLst>
                    <a:ext uri="{A12FA001-AC4F-418D-AE19-62706E023703}">
                      <ahyp:hlinkClr xmlns:ahyp="http://schemas.microsoft.com/office/drawing/2018/hyperlinkcolor" val="tx"/>
                    </a:ext>
                  </a:extLst>
                </a:hlinkClick>
              </a:rPr>
              <a:t>Where to file complaints</a:t>
            </a:r>
            <a:endParaRPr lang="en-US" dirty="0"/>
          </a:p>
        </p:txBody>
      </p:sp>
      <p:sp>
        <p:nvSpPr>
          <p:cNvPr id="3" name="Footer Placeholder 2">
            <a:extLst>
              <a:ext uri="{FF2B5EF4-FFF2-40B4-BE49-F238E27FC236}">
                <a16:creationId xmlns:a16="http://schemas.microsoft.com/office/drawing/2014/main" id="{05C07BA4-3B96-B4FB-55EE-E223FA1D6405}"/>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2F93A87D-3775-0C47-1D02-DE63E0C0160B}"/>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23</a:t>
            </a:fld>
            <a:endParaRPr lang="en-US" dirty="0"/>
          </a:p>
        </p:txBody>
      </p:sp>
      <p:sp>
        <p:nvSpPr>
          <p:cNvPr id="5" name="Content Placeholder 4">
            <a:extLst>
              <a:ext uri="{FF2B5EF4-FFF2-40B4-BE49-F238E27FC236}">
                <a16:creationId xmlns:a16="http://schemas.microsoft.com/office/drawing/2014/main" id="{CCE48EA2-9DC0-378E-2C37-86F4BA62D224}"/>
              </a:ext>
            </a:extLst>
          </p:cNvPr>
          <p:cNvSpPr>
            <a:spLocks noGrp="1"/>
          </p:cNvSpPr>
          <p:nvPr>
            <p:ph sz="quarter" idx="1"/>
          </p:nvPr>
        </p:nvSpPr>
        <p:spPr/>
        <p:txBody>
          <a:bodyPr>
            <a:normAutofit lnSpcReduction="10000"/>
          </a:bodyPr>
          <a:lstStyle/>
          <a:p>
            <a:pPr marL="457200" indent="-457200">
              <a:buFont typeface="Wingdings" panose="05000000000000000000" pitchFamily="2" charset="2"/>
              <a:buChar char="q"/>
            </a:pPr>
            <a:r>
              <a:rPr lang="en-US" u="sng" dirty="0"/>
              <a:t>Medicaid/Medicaid Managed Care Plans</a:t>
            </a:r>
            <a:r>
              <a:rPr lang="en-US" dirty="0"/>
              <a:t> – Before filing a complaint with HHS, you must exhaust the plan’s appeals and/or complaint process.</a:t>
            </a:r>
          </a:p>
          <a:p>
            <a:pPr marL="1097280" lvl="1" indent="-457200">
              <a:buFont typeface="Wingdings" panose="05000000000000000000" pitchFamily="2" charset="2"/>
              <a:buChar char="§"/>
            </a:pPr>
            <a:r>
              <a:rPr lang="en-US" dirty="0"/>
              <a:t>Traditional Medicaid (TMHP) – send complaints to:</a:t>
            </a:r>
          </a:p>
          <a:p>
            <a:pPr lvl="3" indent="0">
              <a:buNone/>
            </a:pPr>
            <a:r>
              <a:rPr lang="en-US" dirty="0"/>
              <a:t>Texas Health and Human Services Commission HHSC Claims Administrator Contract Management PO Box 204077, Mail Code 91-X </a:t>
            </a:r>
          </a:p>
          <a:p>
            <a:pPr lvl="3" indent="0">
              <a:buNone/>
            </a:pPr>
            <a:r>
              <a:rPr lang="en-US" dirty="0"/>
              <a:t>Austin, Texas 78720-4077 </a:t>
            </a:r>
          </a:p>
          <a:p>
            <a:pPr lvl="3" indent="0">
              <a:buNone/>
            </a:pPr>
            <a:r>
              <a:rPr lang="en-US" dirty="0"/>
              <a:t>Phone: (512) 249-3744</a:t>
            </a:r>
          </a:p>
          <a:p>
            <a:pPr marL="982980" lvl="1" indent="-342900">
              <a:buFont typeface="Wingdings" panose="05000000000000000000" pitchFamily="2" charset="2"/>
              <a:buChar char="§"/>
            </a:pPr>
            <a:r>
              <a:rPr lang="en-US" dirty="0"/>
              <a:t>Managed Care Org. (MCO) – for all but STAR plans, email complaints to </a:t>
            </a:r>
            <a:r>
              <a:rPr lang="pt-BR" dirty="0">
                <a:solidFill>
                  <a:srgbClr val="0070C0"/>
                </a:solidFill>
                <a:hlinkClick r:id="rId3">
                  <a:extLst>
                    <a:ext uri="{A12FA001-AC4F-418D-AE19-62706E023703}">
                      <ahyp:hlinkClr xmlns:ahyp="http://schemas.microsoft.com/office/drawing/2018/hyperlinkcolor" val="tx"/>
                    </a:ext>
                  </a:extLst>
                </a:hlinkClick>
              </a:rPr>
              <a:t>HPM_complaints@hhsc.state.tx.us</a:t>
            </a:r>
            <a:r>
              <a:rPr lang="pt-BR" dirty="0"/>
              <a:t>. For STAR plans email</a:t>
            </a:r>
            <a:r>
              <a:rPr lang="en-US" dirty="0"/>
              <a:t> </a:t>
            </a:r>
            <a:r>
              <a:rPr lang="en-US" dirty="0">
                <a:solidFill>
                  <a:srgbClr val="0070C0"/>
                </a:solidFill>
                <a:hlinkClick r:id="rId4">
                  <a:extLst>
                    <a:ext uri="{A12FA001-AC4F-418D-AE19-62706E023703}">
                      <ahyp:hlinkClr xmlns:ahyp="http://schemas.microsoft.com/office/drawing/2018/hyperlinkcolor" val="tx"/>
                    </a:ext>
                  </a:extLst>
                </a:hlinkClick>
              </a:rPr>
              <a:t>STAR.Health@hhsc.state.tx.us</a:t>
            </a:r>
            <a:r>
              <a:rPr lang="en-US" dirty="0"/>
              <a:t>. The </a:t>
            </a:r>
            <a:r>
              <a:rPr lang="en-US" dirty="0">
                <a:solidFill>
                  <a:srgbClr val="0070C0"/>
                </a:solidFill>
                <a:hlinkClick r:id="rId5">
                  <a:extLst>
                    <a:ext uri="{A12FA001-AC4F-418D-AE19-62706E023703}">
                      <ahyp:hlinkClr xmlns:ahyp="http://schemas.microsoft.com/office/drawing/2018/hyperlinkcolor" val="tx"/>
                    </a:ext>
                  </a:extLst>
                </a:hlinkClick>
              </a:rPr>
              <a:t>steps</a:t>
            </a:r>
            <a:r>
              <a:rPr lang="en-US" dirty="0"/>
              <a:t> in the MCO complaint process provide additional information </a:t>
            </a:r>
            <a:r>
              <a:rPr lang="pt-BR" dirty="0"/>
              <a:t> </a:t>
            </a:r>
            <a:r>
              <a:rPr lang="en-US" dirty="0"/>
              <a:t>  </a:t>
            </a:r>
          </a:p>
        </p:txBody>
      </p:sp>
    </p:spTree>
    <p:extLst>
      <p:ext uri="{BB962C8B-B14F-4D97-AF65-F5344CB8AC3E}">
        <p14:creationId xmlns:p14="http://schemas.microsoft.com/office/powerpoint/2010/main" val="3551917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955A-E0F8-4E4C-9F2F-646F837AC131}"/>
              </a:ext>
            </a:extLst>
          </p:cNvPr>
          <p:cNvSpPr>
            <a:spLocks noGrp="1"/>
          </p:cNvSpPr>
          <p:nvPr>
            <p:ph type="title"/>
          </p:nvPr>
        </p:nvSpPr>
        <p:spPr/>
        <p:txBody>
          <a:bodyPr/>
          <a:lstStyle/>
          <a:p>
            <a:r>
              <a:rPr lang="en-US" b="1" dirty="0">
                <a:solidFill>
                  <a:srgbClr val="0070C0"/>
                </a:solidFill>
                <a:hlinkClick r:id="rId2">
                  <a:extLst>
                    <a:ext uri="{A12FA001-AC4F-418D-AE19-62706E023703}">
                      <ahyp:hlinkClr xmlns:ahyp="http://schemas.microsoft.com/office/drawing/2018/hyperlinkcolor" val="tx"/>
                    </a:ext>
                  </a:extLst>
                </a:hlinkClick>
              </a:rPr>
              <a:t>HCMS Payment Advocacy Program</a:t>
            </a:r>
            <a:endParaRPr lang="en-US" b="1" dirty="0">
              <a:solidFill>
                <a:srgbClr val="0070C0"/>
              </a:solidFill>
            </a:endParaRPr>
          </a:p>
        </p:txBody>
      </p:sp>
      <p:sp>
        <p:nvSpPr>
          <p:cNvPr id="4" name="Slide Number Placeholder 3">
            <a:extLst>
              <a:ext uri="{FF2B5EF4-FFF2-40B4-BE49-F238E27FC236}">
                <a16:creationId xmlns:a16="http://schemas.microsoft.com/office/drawing/2014/main" id="{34B815E4-216F-4B8C-A7EF-984147DC1437}"/>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24</a:t>
            </a:fld>
            <a:endParaRPr lang="en-US" dirty="0"/>
          </a:p>
        </p:txBody>
      </p:sp>
      <p:sp>
        <p:nvSpPr>
          <p:cNvPr id="5" name="Content Placeholder 4">
            <a:extLst>
              <a:ext uri="{FF2B5EF4-FFF2-40B4-BE49-F238E27FC236}">
                <a16:creationId xmlns:a16="http://schemas.microsoft.com/office/drawing/2014/main" id="{46052AB3-13E7-45A1-B951-844A14D45EF8}"/>
              </a:ext>
            </a:extLst>
          </p:cNvPr>
          <p:cNvSpPr>
            <a:spLocks noGrp="1"/>
          </p:cNvSpPr>
          <p:nvPr>
            <p:ph sz="quarter" idx="1"/>
          </p:nvPr>
        </p:nvSpPr>
        <p:spPr/>
        <p:txBody>
          <a:bodyPr/>
          <a:lstStyle/>
          <a:p>
            <a:r>
              <a:rPr lang="en-US" dirty="0"/>
              <a:t>HCMS has been providing payment assistance and working to resolve payer-related issues for many years. Since the inception of the Payment Advocacy Program in 2000, HCMS has collected more than $31,000,000 in improperly paid claims, free of charge, for our physician members.</a:t>
            </a:r>
          </a:p>
          <a:p>
            <a:br>
              <a:rPr lang="en-US" dirty="0"/>
            </a:br>
            <a:endParaRPr lang="en-US" dirty="0"/>
          </a:p>
        </p:txBody>
      </p:sp>
      <p:pic>
        <p:nvPicPr>
          <p:cNvPr id="6" name="Picture 5">
            <a:extLst>
              <a:ext uri="{FF2B5EF4-FFF2-40B4-BE49-F238E27FC236}">
                <a16:creationId xmlns:a16="http://schemas.microsoft.com/office/drawing/2014/main" id="{2549512E-727C-4E74-9AB9-4E81BD261FBE}"/>
              </a:ext>
            </a:extLst>
          </p:cNvPr>
          <p:cNvPicPr>
            <a:picLocks noChangeAspect="1"/>
          </p:cNvPicPr>
          <p:nvPr/>
        </p:nvPicPr>
        <p:blipFill>
          <a:blip r:embed="rId3"/>
          <a:stretch>
            <a:fillRect/>
          </a:stretch>
        </p:blipFill>
        <p:spPr>
          <a:xfrm>
            <a:off x="2332140" y="3613011"/>
            <a:ext cx="6828638" cy="2625035"/>
          </a:xfrm>
          <a:prstGeom prst="rect">
            <a:avLst/>
          </a:prstGeom>
        </p:spPr>
      </p:pic>
    </p:spTree>
    <p:extLst>
      <p:ext uri="{BB962C8B-B14F-4D97-AF65-F5344CB8AC3E}">
        <p14:creationId xmlns:p14="http://schemas.microsoft.com/office/powerpoint/2010/main" val="1289790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FDAD-98CB-48BE-A3D2-7D1B5738B357}"/>
              </a:ext>
            </a:extLst>
          </p:cNvPr>
          <p:cNvSpPr>
            <a:spLocks noGrp="1"/>
          </p:cNvSpPr>
          <p:nvPr>
            <p:ph type="title"/>
          </p:nvPr>
        </p:nvSpPr>
        <p:spPr/>
        <p:txBody>
          <a:bodyPr/>
          <a:lstStyle/>
          <a:p>
            <a:r>
              <a:rPr lang="en-US" b="1" dirty="0">
                <a:solidFill>
                  <a:srgbClr val="0070C0"/>
                </a:solidFill>
                <a:hlinkClick r:id="rId2">
                  <a:extLst>
                    <a:ext uri="{A12FA001-AC4F-418D-AE19-62706E023703}">
                      <ahyp:hlinkClr xmlns:ahyp="http://schemas.microsoft.com/office/drawing/2018/hyperlinkcolor" val="tx"/>
                    </a:ext>
                  </a:extLst>
                </a:hlinkClick>
              </a:rPr>
              <a:t>TMA Free Educational Resources</a:t>
            </a:r>
            <a:endParaRPr lang="en-US" b="1" dirty="0">
              <a:solidFill>
                <a:srgbClr val="0070C0"/>
              </a:solidFill>
            </a:endParaRPr>
          </a:p>
        </p:txBody>
      </p:sp>
      <p:sp>
        <p:nvSpPr>
          <p:cNvPr id="4" name="Slide Number Placeholder 3">
            <a:extLst>
              <a:ext uri="{FF2B5EF4-FFF2-40B4-BE49-F238E27FC236}">
                <a16:creationId xmlns:a16="http://schemas.microsoft.com/office/drawing/2014/main" id="{8A1AA0BD-82FC-47CD-8E5B-A4B7104DC7F5}"/>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25</a:t>
            </a:fld>
            <a:endParaRPr lang="en-US" dirty="0"/>
          </a:p>
        </p:txBody>
      </p:sp>
      <p:sp>
        <p:nvSpPr>
          <p:cNvPr id="5" name="Content Placeholder 4">
            <a:extLst>
              <a:ext uri="{FF2B5EF4-FFF2-40B4-BE49-F238E27FC236}">
                <a16:creationId xmlns:a16="http://schemas.microsoft.com/office/drawing/2014/main" id="{3AE81012-4C40-4A2F-AB47-1A655B723ACE}"/>
              </a:ext>
            </a:extLst>
          </p:cNvPr>
          <p:cNvSpPr>
            <a:spLocks noGrp="1"/>
          </p:cNvSpPr>
          <p:nvPr>
            <p:ph sz="quarter" idx="1"/>
          </p:nvPr>
        </p:nvSpPr>
        <p:spPr>
          <a:xfrm>
            <a:off x="816864" y="1600199"/>
            <a:ext cx="10871200" cy="5144549"/>
          </a:xfrm>
        </p:spPr>
        <p:txBody>
          <a:bodyPr/>
          <a:lstStyle/>
          <a:p>
            <a:r>
              <a:rPr lang="en-US" dirty="0"/>
              <a:t>As part of your TMA membership, hundreds of CME, ethics hours, and other educational resources are now available at no cost, compliments of TMA Insurance Trust.</a:t>
            </a:r>
          </a:p>
        </p:txBody>
      </p:sp>
      <p:pic>
        <p:nvPicPr>
          <p:cNvPr id="6" name="Picture 5">
            <a:extLst>
              <a:ext uri="{FF2B5EF4-FFF2-40B4-BE49-F238E27FC236}">
                <a16:creationId xmlns:a16="http://schemas.microsoft.com/office/drawing/2014/main" id="{B09848D6-3A69-4E78-84F0-DB42BF89FA7F}"/>
              </a:ext>
            </a:extLst>
          </p:cNvPr>
          <p:cNvPicPr>
            <a:picLocks noChangeAspect="1"/>
          </p:cNvPicPr>
          <p:nvPr/>
        </p:nvPicPr>
        <p:blipFill>
          <a:blip r:embed="rId3"/>
          <a:stretch>
            <a:fillRect/>
          </a:stretch>
        </p:blipFill>
        <p:spPr>
          <a:xfrm>
            <a:off x="4169647" y="2943994"/>
            <a:ext cx="7325747" cy="3886742"/>
          </a:xfrm>
          <a:prstGeom prst="rect">
            <a:avLst/>
          </a:prstGeom>
        </p:spPr>
      </p:pic>
    </p:spTree>
    <p:extLst>
      <p:ext uri="{BB962C8B-B14F-4D97-AF65-F5344CB8AC3E}">
        <p14:creationId xmlns:p14="http://schemas.microsoft.com/office/powerpoint/2010/main" val="890231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809F-251F-4F62-B715-2B22BFC47F1D}"/>
              </a:ext>
            </a:extLst>
          </p:cNvPr>
          <p:cNvSpPr>
            <a:spLocks noGrp="1"/>
          </p:cNvSpPr>
          <p:nvPr>
            <p:ph type="title"/>
          </p:nvPr>
        </p:nvSpPr>
        <p:spPr/>
        <p:txBody>
          <a:bodyPr/>
          <a:lstStyle/>
          <a:p>
            <a:r>
              <a:rPr lang="en-US" b="1" dirty="0"/>
              <a:t>Contacts</a:t>
            </a:r>
          </a:p>
        </p:txBody>
      </p:sp>
      <p:sp>
        <p:nvSpPr>
          <p:cNvPr id="4" name="Slide Number Placeholder 3">
            <a:extLst>
              <a:ext uri="{FF2B5EF4-FFF2-40B4-BE49-F238E27FC236}">
                <a16:creationId xmlns:a16="http://schemas.microsoft.com/office/drawing/2014/main" id="{62170C55-FA85-4716-A235-85BE52D196D7}"/>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26</a:t>
            </a:fld>
            <a:endParaRPr lang="en-US" dirty="0"/>
          </a:p>
        </p:txBody>
      </p:sp>
      <p:sp>
        <p:nvSpPr>
          <p:cNvPr id="5" name="Content Placeholder 4">
            <a:extLst>
              <a:ext uri="{FF2B5EF4-FFF2-40B4-BE49-F238E27FC236}">
                <a16:creationId xmlns:a16="http://schemas.microsoft.com/office/drawing/2014/main" id="{BA1F2B0D-9B29-4F7A-92C3-C787BAD22147}"/>
              </a:ext>
            </a:extLst>
          </p:cNvPr>
          <p:cNvSpPr>
            <a:spLocks noGrp="1"/>
          </p:cNvSpPr>
          <p:nvPr>
            <p:ph sz="quarter" idx="1"/>
          </p:nvPr>
        </p:nvSpPr>
        <p:spPr>
          <a:xfrm>
            <a:off x="430306" y="1600200"/>
            <a:ext cx="11257758" cy="5029200"/>
          </a:xfrm>
        </p:spPr>
        <p:txBody>
          <a:bodyPr>
            <a:normAutofit/>
          </a:bodyPr>
          <a:lstStyle/>
          <a:p>
            <a:endParaRPr lang="en-US" b="1" u="sng" dirty="0"/>
          </a:p>
          <a:p>
            <a:r>
              <a:rPr lang="en-US" b="1" u="sng" dirty="0"/>
              <a:t>Rachel Zetino</a:t>
            </a:r>
            <a:r>
              <a:rPr lang="en-US" b="1" dirty="0"/>
              <a:t>, </a:t>
            </a:r>
            <a:r>
              <a:rPr lang="en-US" dirty="0"/>
              <a:t>MBA, MSHA, VP-Business of Medicine and Operations</a:t>
            </a:r>
          </a:p>
          <a:p>
            <a:r>
              <a:rPr lang="en-US" i="1" dirty="0"/>
              <a:t>rachel_zetino@hcms.org</a:t>
            </a:r>
          </a:p>
          <a:p>
            <a:endParaRPr lang="en-US" b="1" u="sng" dirty="0"/>
          </a:p>
          <a:p>
            <a:endParaRPr lang="en-US" b="1" u="sng" dirty="0"/>
          </a:p>
          <a:p>
            <a:r>
              <a:rPr lang="en-US" b="1" u="sng" dirty="0"/>
              <a:t>April Bellard</a:t>
            </a:r>
            <a:r>
              <a:rPr lang="en-US" dirty="0"/>
              <a:t>, MHA, Director Payment Advocacy &amp; Practice Management </a:t>
            </a:r>
          </a:p>
          <a:p>
            <a:r>
              <a:rPr lang="en-US" i="1" dirty="0"/>
              <a:t>april_bellard@hcms.org</a:t>
            </a:r>
          </a:p>
          <a:p>
            <a:endParaRPr lang="en-US" b="1" u="sng" dirty="0"/>
          </a:p>
          <a:p>
            <a:endParaRPr lang="en-US" dirty="0"/>
          </a:p>
        </p:txBody>
      </p:sp>
    </p:spTree>
    <p:extLst>
      <p:ext uri="{BB962C8B-B14F-4D97-AF65-F5344CB8AC3E}">
        <p14:creationId xmlns:p14="http://schemas.microsoft.com/office/powerpoint/2010/main" val="200695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C0FA-6CEC-469D-8EF0-B9033B16FDF8}"/>
              </a:ext>
            </a:extLst>
          </p:cNvPr>
          <p:cNvSpPr>
            <a:spLocks noGrp="1"/>
          </p:cNvSpPr>
          <p:nvPr>
            <p:ph type="title"/>
          </p:nvPr>
        </p:nvSpPr>
        <p:spPr>
          <a:xfrm>
            <a:off x="1" y="228600"/>
            <a:ext cx="11688064" cy="990600"/>
          </a:xfrm>
        </p:spPr>
        <p:txBody>
          <a:bodyPr>
            <a:normAutofit/>
          </a:bodyPr>
          <a:lstStyle/>
          <a:p>
            <a:pPr marL="1097280" indent="-457200"/>
            <a:r>
              <a:rPr lang="en-US" sz="2800" b="1" dirty="0"/>
              <a:t>Revenue Cycle Management (RCM) – Rejected/Denied Claims</a:t>
            </a:r>
          </a:p>
        </p:txBody>
      </p:sp>
      <p:sp>
        <p:nvSpPr>
          <p:cNvPr id="4" name="Slide Number Placeholder 3">
            <a:extLst>
              <a:ext uri="{FF2B5EF4-FFF2-40B4-BE49-F238E27FC236}">
                <a16:creationId xmlns:a16="http://schemas.microsoft.com/office/drawing/2014/main" id="{9F1ABA49-ADEB-46D2-AEA3-C5EE5871583A}"/>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3</a:t>
            </a:fld>
            <a:endParaRPr lang="en-US" dirty="0"/>
          </a:p>
        </p:txBody>
      </p:sp>
      <p:sp>
        <p:nvSpPr>
          <p:cNvPr id="5" name="Content Placeholder 4">
            <a:extLst>
              <a:ext uri="{FF2B5EF4-FFF2-40B4-BE49-F238E27FC236}">
                <a16:creationId xmlns:a16="http://schemas.microsoft.com/office/drawing/2014/main" id="{66AB8308-1BCC-4E73-A8CA-6E8D4D701438}"/>
              </a:ext>
            </a:extLst>
          </p:cNvPr>
          <p:cNvSpPr>
            <a:spLocks noGrp="1"/>
          </p:cNvSpPr>
          <p:nvPr>
            <p:ph sz="quarter" idx="1"/>
          </p:nvPr>
        </p:nvSpPr>
        <p:spPr>
          <a:xfrm>
            <a:off x="511728" y="1600200"/>
            <a:ext cx="11176336" cy="5029200"/>
          </a:xfrm>
        </p:spPr>
        <p:txBody>
          <a:bodyPr>
            <a:normAutofit fontScale="77500" lnSpcReduction="20000"/>
          </a:bodyPr>
          <a:lstStyle/>
          <a:p>
            <a:r>
              <a:rPr lang="en-US" dirty="0"/>
              <a:t>Rejected and denied claims adversely affect cash flow and reworking and appealing them is costly. According to the MGMA and Change Healthcare studies:</a:t>
            </a:r>
          </a:p>
          <a:p>
            <a:pPr marL="1097280" lvl="1" indent="-457200">
              <a:buFont typeface="Wingdings" panose="05000000000000000000" pitchFamily="2" charset="2"/>
              <a:buChar char="q"/>
            </a:pPr>
            <a:endParaRPr lang="en-US" dirty="0"/>
          </a:p>
          <a:p>
            <a:pPr marL="1097280" lvl="1" indent="-457200">
              <a:buFont typeface="Wingdings" panose="05000000000000000000" pitchFamily="2" charset="2"/>
              <a:buChar char="q"/>
            </a:pPr>
            <a:r>
              <a:rPr lang="en-US" dirty="0"/>
              <a:t>11% of claims denied on </a:t>
            </a:r>
            <a:r>
              <a:rPr lang="en-US"/>
              <a:t>initial submission</a:t>
            </a:r>
          </a:p>
          <a:p>
            <a:pPr marL="1097280" lvl="1" indent="-457200">
              <a:buFont typeface="Wingdings" panose="05000000000000000000" pitchFamily="2" charset="2"/>
              <a:buChar char="q"/>
            </a:pPr>
            <a:r>
              <a:rPr lang="en-US" dirty="0"/>
              <a:t>50-65% of denied claims are never appealed per a Government Accountability Office study</a:t>
            </a:r>
            <a:endParaRPr lang="en-US" dirty="0">
              <a:hlinkClick r:id="rId2">
                <a:extLst>
                  <a:ext uri="{A12FA001-AC4F-418D-AE19-62706E023703}">
                    <ahyp:hlinkClr xmlns:ahyp="http://schemas.microsoft.com/office/drawing/2018/hyperlinkcolor" val="tx"/>
                  </a:ext>
                </a:extLst>
              </a:hlinkClick>
            </a:endParaRPr>
          </a:p>
          <a:p>
            <a:pPr marL="1097280" lvl="1" indent="-457200">
              <a:buFont typeface="Wingdings" panose="05000000000000000000" pitchFamily="2" charset="2"/>
              <a:buChar char="q"/>
            </a:pPr>
            <a:r>
              <a:rPr lang="en-US" dirty="0"/>
              <a:t>$6.50 - cost to file a claim</a:t>
            </a:r>
          </a:p>
          <a:p>
            <a:pPr marL="1097280" lvl="1" indent="-457200">
              <a:buFont typeface="Wingdings" panose="05000000000000000000" pitchFamily="2" charset="2"/>
              <a:buChar char="q"/>
            </a:pPr>
            <a:r>
              <a:rPr lang="en-US" dirty="0"/>
              <a:t>$25 - cost to rework a claim</a:t>
            </a:r>
          </a:p>
          <a:p>
            <a:pPr marL="1097280" lvl="1" indent="-457200">
              <a:buFont typeface="Wingdings" panose="05000000000000000000" pitchFamily="2" charset="2"/>
              <a:buChar char="q"/>
            </a:pPr>
            <a:r>
              <a:rPr lang="en-US" dirty="0"/>
              <a:t>$118 - cost to appeal a claim</a:t>
            </a:r>
          </a:p>
          <a:p>
            <a:endParaRPr lang="en-US" b="0" i="0" dirty="0">
              <a:effectLst/>
            </a:endParaRPr>
          </a:p>
          <a:p>
            <a:r>
              <a:rPr lang="en-US" b="0" i="0" dirty="0">
                <a:effectLst/>
              </a:rPr>
              <a:t>In medical practices, denial rates range from 5-10%, with better performers averaging 4%. Reducing denials even by a fraction of a percent can have a substantial impact on your organization’s bottom line. </a:t>
            </a:r>
            <a:r>
              <a:rPr lang="en-US" i="0" dirty="0">
                <a:effectLst/>
              </a:rPr>
              <a:t>A good approach is to understand the different types of medical billing denials, pinpoint the most common billing problems, and take steps to avoid them.</a:t>
            </a:r>
            <a:endParaRPr lang="en-US" dirty="0"/>
          </a:p>
          <a:p>
            <a:endParaRPr lang="en-US" dirty="0"/>
          </a:p>
        </p:txBody>
      </p:sp>
    </p:spTree>
    <p:extLst>
      <p:ext uri="{BB962C8B-B14F-4D97-AF65-F5344CB8AC3E}">
        <p14:creationId xmlns:p14="http://schemas.microsoft.com/office/powerpoint/2010/main" val="389581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20BD-ABE1-AB46-9F41-0561632A908C}"/>
              </a:ext>
            </a:extLst>
          </p:cNvPr>
          <p:cNvSpPr>
            <a:spLocks noGrp="1"/>
          </p:cNvSpPr>
          <p:nvPr>
            <p:ph type="title"/>
          </p:nvPr>
        </p:nvSpPr>
        <p:spPr/>
        <p:txBody>
          <a:bodyPr>
            <a:normAutofit/>
          </a:bodyPr>
          <a:lstStyle/>
          <a:p>
            <a:r>
              <a:rPr lang="en-US" b="1" i="0" u="none" strike="noStrike" baseline="0" dirty="0">
                <a:solidFill>
                  <a:srgbClr val="0F0F58"/>
                </a:solidFill>
                <a:latin typeface="Calibri Light" panose="020F0302020204030204" pitchFamily="34" charset="0"/>
                <a:cs typeface="Calibri Light" panose="020F0302020204030204" pitchFamily="34" charset="0"/>
              </a:rPr>
              <a:t>Top Denials Root Causes </a:t>
            </a:r>
            <a:endParaRPr lang="en-US"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D36215DD-CBFF-00BA-DAB6-E6AF5703847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4</a:t>
            </a:fld>
            <a:endParaRPr lang="en-US" dirty="0"/>
          </a:p>
        </p:txBody>
      </p:sp>
      <p:pic>
        <p:nvPicPr>
          <p:cNvPr id="7" name="Content Placeholder 6">
            <a:extLst>
              <a:ext uri="{FF2B5EF4-FFF2-40B4-BE49-F238E27FC236}">
                <a16:creationId xmlns:a16="http://schemas.microsoft.com/office/drawing/2014/main" id="{1FDF4E20-1809-9CF7-C7FB-C96A538BA169}"/>
              </a:ext>
            </a:extLst>
          </p:cNvPr>
          <p:cNvPicPr>
            <a:picLocks noGrp="1" noChangeAspect="1"/>
          </p:cNvPicPr>
          <p:nvPr>
            <p:ph sz="quarter" idx="1"/>
          </p:nvPr>
        </p:nvPicPr>
        <p:blipFill>
          <a:blip r:embed="rId2"/>
          <a:stretch>
            <a:fillRect/>
          </a:stretch>
        </p:blipFill>
        <p:spPr>
          <a:xfrm>
            <a:off x="1392573" y="1600199"/>
            <a:ext cx="8881140" cy="4965469"/>
          </a:xfrm>
        </p:spPr>
      </p:pic>
      <p:sp>
        <p:nvSpPr>
          <p:cNvPr id="9" name="TextBox 8">
            <a:extLst>
              <a:ext uri="{FF2B5EF4-FFF2-40B4-BE49-F238E27FC236}">
                <a16:creationId xmlns:a16="http://schemas.microsoft.com/office/drawing/2014/main" id="{6BDEEEE1-C587-C241-F2AD-CCF6CCC8F668}"/>
              </a:ext>
            </a:extLst>
          </p:cNvPr>
          <p:cNvSpPr txBox="1"/>
          <p:nvPr/>
        </p:nvSpPr>
        <p:spPr>
          <a:xfrm>
            <a:off x="711200" y="6521678"/>
            <a:ext cx="6094602" cy="215444"/>
          </a:xfrm>
          <a:prstGeom prst="rect">
            <a:avLst/>
          </a:prstGeom>
          <a:noFill/>
        </p:spPr>
        <p:txBody>
          <a:bodyPr wrap="square">
            <a:spAutoFit/>
          </a:bodyPr>
          <a:lstStyle/>
          <a:p>
            <a:r>
              <a:rPr lang="en-US" sz="800" b="1" i="0" u="none" strike="noStrike" baseline="0" dirty="0">
                <a:solidFill>
                  <a:srgbClr val="4BC5FF"/>
                </a:solidFill>
                <a:latin typeface="Calibri" panose="020F0502020204030204" pitchFamily="34" charset="0"/>
              </a:rPr>
              <a:t>The Change Healthcare 2022 Revenue Cycle Denials Index </a:t>
            </a:r>
            <a:endParaRPr lang="en-US" dirty="0"/>
          </a:p>
        </p:txBody>
      </p:sp>
    </p:spTree>
    <p:extLst>
      <p:ext uri="{BB962C8B-B14F-4D97-AF65-F5344CB8AC3E}">
        <p14:creationId xmlns:p14="http://schemas.microsoft.com/office/powerpoint/2010/main" val="333024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C0FA-6CEC-469D-8EF0-B9033B16FDF8}"/>
              </a:ext>
            </a:extLst>
          </p:cNvPr>
          <p:cNvSpPr>
            <a:spLocks noGrp="1"/>
          </p:cNvSpPr>
          <p:nvPr>
            <p:ph type="title"/>
          </p:nvPr>
        </p:nvSpPr>
        <p:spPr>
          <a:xfrm>
            <a:off x="1" y="228600"/>
            <a:ext cx="11688064" cy="990600"/>
          </a:xfrm>
        </p:spPr>
        <p:txBody>
          <a:bodyPr>
            <a:normAutofit/>
          </a:bodyPr>
          <a:lstStyle/>
          <a:p>
            <a:pPr marL="1097280" indent="-457200"/>
            <a:r>
              <a:rPr lang="en-US" b="1" dirty="0"/>
              <a:t>RCM – Denial Rate</a:t>
            </a:r>
          </a:p>
        </p:txBody>
      </p:sp>
      <p:sp>
        <p:nvSpPr>
          <p:cNvPr id="4" name="Slide Number Placeholder 3">
            <a:extLst>
              <a:ext uri="{FF2B5EF4-FFF2-40B4-BE49-F238E27FC236}">
                <a16:creationId xmlns:a16="http://schemas.microsoft.com/office/drawing/2014/main" id="{9F1ABA49-ADEB-46D2-AEA3-C5EE5871583A}"/>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5</a:t>
            </a:fld>
            <a:endParaRPr lang="en-US" dirty="0"/>
          </a:p>
        </p:txBody>
      </p:sp>
      <p:sp>
        <p:nvSpPr>
          <p:cNvPr id="5" name="Content Placeholder 4">
            <a:extLst>
              <a:ext uri="{FF2B5EF4-FFF2-40B4-BE49-F238E27FC236}">
                <a16:creationId xmlns:a16="http://schemas.microsoft.com/office/drawing/2014/main" id="{66AB8308-1BCC-4E73-A8CA-6E8D4D701438}"/>
              </a:ext>
            </a:extLst>
          </p:cNvPr>
          <p:cNvSpPr>
            <a:spLocks noGrp="1"/>
          </p:cNvSpPr>
          <p:nvPr>
            <p:ph sz="quarter" idx="1"/>
          </p:nvPr>
        </p:nvSpPr>
        <p:spPr>
          <a:xfrm>
            <a:off x="511728" y="1600200"/>
            <a:ext cx="11176336" cy="5029200"/>
          </a:xfrm>
        </p:spPr>
        <p:txBody>
          <a:bodyPr>
            <a:normAutofit/>
          </a:bodyPr>
          <a:lstStyle/>
          <a:p>
            <a:r>
              <a:rPr lang="en-US" dirty="0"/>
              <a:t>What is your denial rate?</a:t>
            </a:r>
          </a:p>
          <a:p>
            <a:r>
              <a:rPr lang="en-US" dirty="0"/>
              <a:t>Identifying the number of denials is the first step to addressing and avoiding denials. Calculate your denial rate to determine the percent of denials to claims processed for payment:</a:t>
            </a:r>
          </a:p>
          <a:p>
            <a:endParaRPr lang="en-US" dirty="0"/>
          </a:p>
          <a:p>
            <a:endParaRPr lang="en-US" dirty="0"/>
          </a:p>
          <a:p>
            <a:endParaRPr lang="en-US" dirty="0"/>
          </a:p>
          <a:p>
            <a:r>
              <a:rPr lang="en-US" dirty="0"/>
              <a:t>While the ideal denial rate is 0%, a more realistic rate is 4% or less. Nonetheless, you want to identify what is causing the denials and eliminate all that you can. </a:t>
            </a:r>
          </a:p>
        </p:txBody>
      </p:sp>
      <p:graphicFrame>
        <p:nvGraphicFramePr>
          <p:cNvPr id="6" name="Table 5">
            <a:extLst>
              <a:ext uri="{FF2B5EF4-FFF2-40B4-BE49-F238E27FC236}">
                <a16:creationId xmlns:a16="http://schemas.microsoft.com/office/drawing/2014/main" id="{CF082573-8CCB-4E02-BBDF-DFD7042FA612}"/>
              </a:ext>
            </a:extLst>
          </p:cNvPr>
          <p:cNvGraphicFramePr>
            <a:graphicFrameLocks noGrp="1"/>
          </p:cNvGraphicFramePr>
          <p:nvPr>
            <p:extLst>
              <p:ext uri="{D42A27DB-BD31-4B8C-83A1-F6EECF244321}">
                <p14:modId xmlns:p14="http://schemas.microsoft.com/office/powerpoint/2010/main" val="2041489989"/>
              </p:ext>
            </p:extLst>
          </p:nvPr>
        </p:nvGraphicFramePr>
        <p:xfrm>
          <a:off x="4076700" y="3760365"/>
          <a:ext cx="4038600" cy="914400"/>
        </p:xfrm>
        <a:graphic>
          <a:graphicData uri="http://schemas.openxmlformats.org/drawingml/2006/table">
            <a:tbl>
              <a:tblPr>
                <a:tableStyleId>{5C22544A-7EE6-4342-B048-85BDC9FD1C3A}</a:tableStyleId>
              </a:tblPr>
              <a:tblGrid>
                <a:gridCol w="1968500">
                  <a:extLst>
                    <a:ext uri="{9D8B030D-6E8A-4147-A177-3AD203B41FA5}">
                      <a16:colId xmlns:a16="http://schemas.microsoft.com/office/drawing/2014/main" val="3680614600"/>
                    </a:ext>
                  </a:extLst>
                </a:gridCol>
                <a:gridCol w="317500">
                  <a:extLst>
                    <a:ext uri="{9D8B030D-6E8A-4147-A177-3AD203B41FA5}">
                      <a16:colId xmlns:a16="http://schemas.microsoft.com/office/drawing/2014/main" val="1041435938"/>
                    </a:ext>
                  </a:extLst>
                </a:gridCol>
                <a:gridCol w="1752600">
                  <a:extLst>
                    <a:ext uri="{9D8B030D-6E8A-4147-A177-3AD203B41FA5}">
                      <a16:colId xmlns:a16="http://schemas.microsoft.com/office/drawing/2014/main" val="266029006"/>
                    </a:ext>
                  </a:extLst>
                </a:gridCol>
              </a:tblGrid>
              <a:tr h="457200">
                <a:tc>
                  <a:txBody>
                    <a:bodyPr/>
                    <a:lstStyle/>
                    <a:p>
                      <a:pPr algn="l" fontAlgn="b"/>
                      <a:r>
                        <a:rPr lang="en-US" sz="2800" u="sng" strike="noStrike" dirty="0">
                          <a:effectLst/>
                        </a:rPr>
                        <a:t>Total denials</a:t>
                      </a:r>
                      <a:endParaRPr lang="en-US" sz="2800" b="0" i="0" u="sng" strike="noStrike" dirty="0">
                        <a:solidFill>
                          <a:srgbClr val="000000"/>
                        </a:solidFill>
                        <a:effectLst/>
                        <a:latin typeface="Calibri" panose="020F0502020204030204" pitchFamily="34" charset="0"/>
                      </a:endParaRPr>
                    </a:p>
                  </a:txBody>
                  <a:tcPr marL="9525" marR="9525" marT="9525" marB="0" anchor="b">
                    <a:solidFill>
                      <a:schemeClr val="bg1"/>
                    </a:solidFill>
                  </a:tcPr>
                </a:tc>
                <a:tc rowSpan="2">
                  <a:txBody>
                    <a:bodyPr/>
                    <a:lstStyle/>
                    <a:p>
                      <a:pPr algn="ctr" fontAlgn="ctr"/>
                      <a:r>
                        <a:rPr lang="en-US" sz="2800" u="none" strike="noStrike" dirty="0">
                          <a:effectLst/>
                        </a:rPr>
                        <a:t>=</a:t>
                      </a:r>
                      <a:endParaRPr lang="en-US" sz="2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rowSpan="2">
                  <a:txBody>
                    <a:bodyPr/>
                    <a:lstStyle/>
                    <a:p>
                      <a:pPr algn="ctr" fontAlgn="ctr"/>
                      <a:r>
                        <a:rPr lang="en-US" sz="2800" u="none" strike="noStrike" dirty="0">
                          <a:effectLst/>
                        </a:rPr>
                        <a:t>Denial Rate</a:t>
                      </a:r>
                      <a:endParaRPr lang="en-US" sz="2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904612605"/>
                  </a:ext>
                </a:extLst>
              </a:tr>
              <a:tr h="457200">
                <a:tc>
                  <a:txBody>
                    <a:bodyPr/>
                    <a:lstStyle/>
                    <a:p>
                      <a:pPr algn="l" fontAlgn="b"/>
                      <a:r>
                        <a:rPr lang="en-US" sz="2800" u="none" strike="noStrike" dirty="0">
                          <a:effectLst/>
                        </a:rPr>
                        <a:t>Total claims</a:t>
                      </a:r>
                      <a:endParaRPr lang="en-US" sz="28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7694018"/>
                  </a:ext>
                </a:extLst>
              </a:tr>
            </a:tbl>
          </a:graphicData>
        </a:graphic>
      </p:graphicFrame>
    </p:spTree>
    <p:extLst>
      <p:ext uri="{BB962C8B-B14F-4D97-AF65-F5344CB8AC3E}">
        <p14:creationId xmlns:p14="http://schemas.microsoft.com/office/powerpoint/2010/main" val="1725817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C0FA-6CEC-469D-8EF0-B9033B16FDF8}"/>
              </a:ext>
            </a:extLst>
          </p:cNvPr>
          <p:cNvSpPr>
            <a:spLocks noGrp="1"/>
          </p:cNvSpPr>
          <p:nvPr>
            <p:ph type="title"/>
          </p:nvPr>
        </p:nvSpPr>
        <p:spPr>
          <a:xfrm>
            <a:off x="1" y="228600"/>
            <a:ext cx="11688064" cy="990600"/>
          </a:xfrm>
        </p:spPr>
        <p:txBody>
          <a:bodyPr>
            <a:normAutofit/>
          </a:bodyPr>
          <a:lstStyle/>
          <a:p>
            <a:pPr marL="1097280" indent="-457200"/>
            <a:r>
              <a:rPr lang="en-US" b="1" dirty="0"/>
              <a:t>RCM– Identify Root Causes</a:t>
            </a:r>
          </a:p>
        </p:txBody>
      </p:sp>
      <p:sp>
        <p:nvSpPr>
          <p:cNvPr id="4" name="Slide Number Placeholder 3">
            <a:extLst>
              <a:ext uri="{FF2B5EF4-FFF2-40B4-BE49-F238E27FC236}">
                <a16:creationId xmlns:a16="http://schemas.microsoft.com/office/drawing/2014/main" id="{9F1ABA49-ADEB-46D2-AEA3-C5EE5871583A}"/>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6</a:t>
            </a:fld>
            <a:endParaRPr lang="en-US" dirty="0"/>
          </a:p>
        </p:txBody>
      </p:sp>
      <p:sp>
        <p:nvSpPr>
          <p:cNvPr id="5" name="Content Placeholder 4">
            <a:extLst>
              <a:ext uri="{FF2B5EF4-FFF2-40B4-BE49-F238E27FC236}">
                <a16:creationId xmlns:a16="http://schemas.microsoft.com/office/drawing/2014/main" id="{66AB8308-1BCC-4E73-A8CA-6E8D4D701438}"/>
              </a:ext>
            </a:extLst>
          </p:cNvPr>
          <p:cNvSpPr>
            <a:spLocks noGrp="1"/>
          </p:cNvSpPr>
          <p:nvPr>
            <p:ph sz="quarter" idx="1"/>
          </p:nvPr>
        </p:nvSpPr>
        <p:spPr>
          <a:xfrm>
            <a:off x="511728" y="1600200"/>
            <a:ext cx="11176336" cy="5029200"/>
          </a:xfrm>
        </p:spPr>
        <p:txBody>
          <a:bodyPr>
            <a:normAutofit fontScale="92500" lnSpcReduction="20000"/>
          </a:bodyPr>
          <a:lstStyle/>
          <a:p>
            <a:endParaRPr lang="en-US" dirty="0"/>
          </a:p>
          <a:p>
            <a:r>
              <a:rPr lang="en-US" dirty="0"/>
              <a:t>Determine which codes are being denied by running a report by CPT code. Are several payers denying a particular code or is it isolated to one payer? Drill down further and run this report by payer to determine which payers are responsible for the denials by CPT code. Look for any trends by payer and/or CPT code.  </a:t>
            </a:r>
          </a:p>
          <a:p>
            <a:endParaRPr lang="en-US" dirty="0"/>
          </a:p>
          <a:p>
            <a:pPr marL="1097280" lvl="1" indent="-457200">
              <a:buFont typeface="Wingdings" panose="05000000000000000000" pitchFamily="2" charset="2"/>
              <a:buChar char="q"/>
            </a:pPr>
            <a:r>
              <a:rPr lang="en-US" dirty="0"/>
              <a:t>Does a payer have place of service restrictions that other payers do not? </a:t>
            </a:r>
          </a:p>
          <a:p>
            <a:pPr marL="1097280" lvl="1" indent="-457200">
              <a:buFont typeface="Wingdings" panose="05000000000000000000" pitchFamily="2" charset="2"/>
              <a:buChar char="q"/>
            </a:pPr>
            <a:r>
              <a:rPr lang="en-US" dirty="0"/>
              <a:t>Does a payer deny consult codes as not covered? </a:t>
            </a:r>
          </a:p>
          <a:p>
            <a:pPr marL="1097280" lvl="1" indent="-457200">
              <a:buFont typeface="Wingdings" panose="05000000000000000000" pitchFamily="2" charset="2"/>
              <a:buChar char="q"/>
            </a:pPr>
            <a:r>
              <a:rPr lang="en-US" dirty="0"/>
              <a:t>Does a payer restrict the use of modifier 25 or 59? </a:t>
            </a:r>
          </a:p>
          <a:p>
            <a:endParaRPr lang="en-US" dirty="0"/>
          </a:p>
          <a:p>
            <a:r>
              <a:rPr lang="en-US" dirty="0"/>
              <a:t>Research the payer’s policies to see if there is a coverage restriction on particular codes or services. </a:t>
            </a:r>
          </a:p>
          <a:p>
            <a:endParaRPr lang="en-US" dirty="0"/>
          </a:p>
        </p:txBody>
      </p:sp>
    </p:spTree>
    <p:extLst>
      <p:ext uri="{BB962C8B-B14F-4D97-AF65-F5344CB8AC3E}">
        <p14:creationId xmlns:p14="http://schemas.microsoft.com/office/powerpoint/2010/main" val="345896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C0FA-6CEC-469D-8EF0-B9033B16FDF8}"/>
              </a:ext>
            </a:extLst>
          </p:cNvPr>
          <p:cNvSpPr>
            <a:spLocks noGrp="1"/>
          </p:cNvSpPr>
          <p:nvPr>
            <p:ph type="title"/>
          </p:nvPr>
        </p:nvSpPr>
        <p:spPr>
          <a:xfrm>
            <a:off x="1" y="228600"/>
            <a:ext cx="11688064" cy="990600"/>
          </a:xfrm>
        </p:spPr>
        <p:txBody>
          <a:bodyPr>
            <a:normAutofit/>
          </a:bodyPr>
          <a:lstStyle/>
          <a:p>
            <a:pPr marL="1097280" indent="-457200"/>
            <a:r>
              <a:rPr lang="en-US" b="1" dirty="0"/>
              <a:t>RCM– Implement processes</a:t>
            </a:r>
          </a:p>
        </p:txBody>
      </p:sp>
      <p:sp>
        <p:nvSpPr>
          <p:cNvPr id="4" name="Slide Number Placeholder 3">
            <a:extLst>
              <a:ext uri="{FF2B5EF4-FFF2-40B4-BE49-F238E27FC236}">
                <a16:creationId xmlns:a16="http://schemas.microsoft.com/office/drawing/2014/main" id="{9F1ABA49-ADEB-46D2-AEA3-C5EE5871583A}"/>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7</a:t>
            </a:fld>
            <a:endParaRPr lang="en-US" dirty="0"/>
          </a:p>
        </p:txBody>
      </p:sp>
      <p:sp>
        <p:nvSpPr>
          <p:cNvPr id="5" name="Content Placeholder 4">
            <a:extLst>
              <a:ext uri="{FF2B5EF4-FFF2-40B4-BE49-F238E27FC236}">
                <a16:creationId xmlns:a16="http://schemas.microsoft.com/office/drawing/2014/main" id="{66AB8308-1BCC-4E73-A8CA-6E8D4D701438}"/>
              </a:ext>
            </a:extLst>
          </p:cNvPr>
          <p:cNvSpPr>
            <a:spLocks noGrp="1"/>
          </p:cNvSpPr>
          <p:nvPr>
            <p:ph sz="quarter" idx="1"/>
          </p:nvPr>
        </p:nvSpPr>
        <p:spPr>
          <a:xfrm>
            <a:off x="511728" y="1600200"/>
            <a:ext cx="11176336" cy="5029200"/>
          </a:xfrm>
        </p:spPr>
        <p:txBody>
          <a:bodyPr>
            <a:normAutofit/>
          </a:bodyPr>
          <a:lstStyle/>
          <a:p>
            <a:r>
              <a:rPr lang="en-US" sz="2600" dirty="0"/>
              <a:t>Put processes in place to address the root causes of the denials and differences in payer policies. Utilize your billing system’s claim edit capabilities. If these are limited, consider purchasing an add-on application that allows you to place more sophisticated alerts/edits. These edits warn you when a claim will likely deny so that you can correct the claim before it is submitted. </a:t>
            </a:r>
          </a:p>
          <a:p>
            <a:r>
              <a:rPr lang="en-US" sz="2600" dirty="0"/>
              <a:t>Edits can be created to:</a:t>
            </a:r>
          </a:p>
          <a:p>
            <a:pPr marL="457200" indent="-457200">
              <a:buFont typeface="Wingdings" panose="05000000000000000000" pitchFamily="2" charset="2"/>
              <a:buChar char="q"/>
            </a:pPr>
            <a:r>
              <a:rPr lang="en-US" sz="2600" dirty="0"/>
              <a:t>warn when a consultation code is billed for a payor who does not cover such.</a:t>
            </a:r>
          </a:p>
          <a:p>
            <a:pPr marL="457200" indent="-457200">
              <a:buFont typeface="Wingdings" panose="05000000000000000000" pitchFamily="2" charset="2"/>
              <a:buChar char="q"/>
            </a:pPr>
            <a:r>
              <a:rPr lang="en-US" sz="2600" dirty="0"/>
              <a:t>stop a claim when an add-on code is billed without the primary code.</a:t>
            </a:r>
          </a:p>
          <a:p>
            <a:pPr marL="457200" indent="-457200">
              <a:buFont typeface="Wingdings" panose="05000000000000000000" pitchFamily="2" charset="2"/>
              <a:buChar char="q"/>
            </a:pPr>
            <a:r>
              <a:rPr lang="en-US" sz="2600" dirty="0"/>
              <a:t>warn when a claim is in conflict with NCCI rules such as </a:t>
            </a:r>
            <a:r>
              <a:rPr lang="en-US" sz="2600" dirty="0">
                <a:solidFill>
                  <a:srgbClr val="0070C0"/>
                </a:solidFill>
                <a:hlinkClick r:id="rId2">
                  <a:extLst>
                    <a:ext uri="{A12FA001-AC4F-418D-AE19-62706E023703}">
                      <ahyp:hlinkClr xmlns:ahyp="http://schemas.microsoft.com/office/drawing/2018/hyperlinkcolor" val="tx"/>
                    </a:ext>
                  </a:extLst>
                </a:hlinkClick>
              </a:rPr>
              <a:t>MUE</a:t>
            </a:r>
            <a:r>
              <a:rPr lang="en-US" sz="2600" dirty="0"/>
              <a:t> or </a:t>
            </a:r>
            <a:r>
              <a:rPr lang="en-US" sz="2600" dirty="0">
                <a:solidFill>
                  <a:srgbClr val="0070C0"/>
                </a:solidFill>
                <a:hlinkClick r:id="rId3">
                  <a:extLst>
                    <a:ext uri="{A12FA001-AC4F-418D-AE19-62706E023703}">
                      <ahyp:hlinkClr xmlns:ahyp="http://schemas.microsoft.com/office/drawing/2018/hyperlinkcolor" val="tx"/>
                    </a:ext>
                  </a:extLst>
                </a:hlinkClick>
              </a:rPr>
              <a:t>PTP</a:t>
            </a:r>
            <a:r>
              <a:rPr lang="en-US" sz="2600" dirty="0"/>
              <a:t> restrictions.  </a:t>
            </a:r>
          </a:p>
        </p:txBody>
      </p:sp>
    </p:spTree>
    <p:extLst>
      <p:ext uri="{BB962C8B-B14F-4D97-AF65-F5344CB8AC3E}">
        <p14:creationId xmlns:p14="http://schemas.microsoft.com/office/powerpoint/2010/main" val="78154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F4B6-7204-4282-B0F3-10BD9E490A49}"/>
              </a:ext>
            </a:extLst>
          </p:cNvPr>
          <p:cNvSpPr>
            <a:spLocks noGrp="1"/>
          </p:cNvSpPr>
          <p:nvPr>
            <p:ph type="title"/>
          </p:nvPr>
        </p:nvSpPr>
        <p:spPr>
          <a:xfrm>
            <a:off x="906011" y="228600"/>
            <a:ext cx="10782053" cy="990600"/>
          </a:xfrm>
        </p:spPr>
        <p:txBody>
          <a:bodyPr>
            <a:normAutofit/>
          </a:bodyPr>
          <a:lstStyle/>
          <a:p>
            <a:r>
              <a:rPr lang="en-US" b="1" dirty="0"/>
              <a:t>RCM – Front-End Claim Edits</a:t>
            </a:r>
          </a:p>
        </p:txBody>
      </p:sp>
      <p:sp>
        <p:nvSpPr>
          <p:cNvPr id="4" name="Slide Number Placeholder 3">
            <a:extLst>
              <a:ext uri="{FF2B5EF4-FFF2-40B4-BE49-F238E27FC236}">
                <a16:creationId xmlns:a16="http://schemas.microsoft.com/office/drawing/2014/main" id="{6A277379-E87E-44B6-87E1-690D42A8727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8</a:t>
            </a:fld>
            <a:endParaRPr lang="en-US" dirty="0"/>
          </a:p>
        </p:txBody>
      </p:sp>
      <p:sp>
        <p:nvSpPr>
          <p:cNvPr id="5" name="Content Placeholder 4">
            <a:extLst>
              <a:ext uri="{FF2B5EF4-FFF2-40B4-BE49-F238E27FC236}">
                <a16:creationId xmlns:a16="http://schemas.microsoft.com/office/drawing/2014/main" id="{A8F0BF23-7C72-484F-8B9E-347A0CB67F9D}"/>
              </a:ext>
            </a:extLst>
          </p:cNvPr>
          <p:cNvSpPr>
            <a:spLocks noGrp="1"/>
          </p:cNvSpPr>
          <p:nvPr>
            <p:ph sz="quarter" idx="1"/>
          </p:nvPr>
        </p:nvSpPr>
        <p:spPr>
          <a:xfrm>
            <a:off x="184557" y="1600200"/>
            <a:ext cx="11778143" cy="5029200"/>
          </a:xfrm>
        </p:spPr>
        <p:txBody>
          <a:bodyPr>
            <a:normAutofit fontScale="77500" lnSpcReduction="20000"/>
          </a:bodyPr>
          <a:lstStyle/>
          <a:p>
            <a:r>
              <a:rPr lang="en-US" dirty="0"/>
              <a:t>Claim edits automatically test claims data against an expansive knowledge base containing more than 119 million government and industry rules, regulations, and policies governing health care claims. Utilizing claim edits can reduce rejected and denied claims.</a:t>
            </a:r>
          </a:p>
          <a:p>
            <a:endParaRPr lang="en-US" dirty="0"/>
          </a:p>
          <a:p>
            <a:pPr marL="1097280" lvl="1" indent="-457200">
              <a:buFont typeface="Wingdings" panose="05000000000000000000" pitchFamily="2" charset="2"/>
              <a:buChar char="q"/>
            </a:pPr>
            <a:r>
              <a:rPr lang="en-US" u="sng" dirty="0"/>
              <a:t>Practice billing systems</a:t>
            </a:r>
            <a:r>
              <a:rPr lang="en-US" dirty="0"/>
              <a:t> utilize claim edits to reject claims that lack pertinent information. These rejected claims are never sent to the clearinghouse. If possible, customize these edits to catch coding errors (mod. 25, bilateral, incident-to), payer payment policy variances, </a:t>
            </a:r>
            <a:r>
              <a:rPr lang="en-US" dirty="0">
                <a:solidFill>
                  <a:srgbClr val="0070C0"/>
                </a:solidFill>
                <a:hlinkClick r:id="rId2">
                  <a:extLst>
                    <a:ext uri="{A12FA001-AC4F-418D-AE19-62706E023703}">
                      <ahyp:hlinkClr xmlns:ahyp="http://schemas.microsoft.com/office/drawing/2018/hyperlinkcolor" val="tx"/>
                    </a:ext>
                  </a:extLst>
                </a:hlinkClick>
              </a:rPr>
              <a:t>NCCI</a:t>
            </a:r>
            <a:r>
              <a:rPr lang="en-US" dirty="0"/>
              <a:t> edits (PTP, MUE, add-on codes), etc.</a:t>
            </a:r>
          </a:p>
          <a:p>
            <a:pPr marL="1097280" lvl="1" indent="-457200">
              <a:buFont typeface="Wingdings" panose="05000000000000000000" pitchFamily="2" charset="2"/>
              <a:buChar char="q"/>
            </a:pPr>
            <a:endParaRPr lang="en-US" sz="1100" u="sng" dirty="0"/>
          </a:p>
          <a:p>
            <a:pPr marL="1097280" lvl="1" indent="-457200">
              <a:buFont typeface="Wingdings" panose="05000000000000000000" pitchFamily="2" charset="2"/>
              <a:buChar char="q"/>
            </a:pPr>
            <a:r>
              <a:rPr lang="en-US" u="sng" dirty="0"/>
              <a:t>Clearinghouses</a:t>
            </a:r>
            <a:r>
              <a:rPr lang="en-US" dirty="0"/>
              <a:t> utilize claim edits to reject claims that lack pertinent information. These rejected claims are never sent to the payer and are identified on the clearinghouse’s acceptance/rejection reports. Some clearinghouses have the ability to customize claim edits for your practice.</a:t>
            </a:r>
          </a:p>
          <a:p>
            <a:endParaRPr lang="en-US" sz="1100" dirty="0"/>
          </a:p>
          <a:p>
            <a:pPr marL="1097280" lvl="1" indent="-457200">
              <a:buFont typeface="Wingdings" panose="05000000000000000000" pitchFamily="2" charset="2"/>
              <a:buChar char="q"/>
            </a:pPr>
            <a:r>
              <a:rPr lang="en-US" u="sng" dirty="0"/>
              <a:t>Payers</a:t>
            </a:r>
            <a:r>
              <a:rPr lang="en-US" dirty="0"/>
              <a:t> utilize claim edits to reject or deny claims. Rejected claims are not accepted by the payer for processing and will not be adjudicated. They can be identified on the payer’s acceptance/rejection reports that will be sent to you from the payer via the clearinghouse. The clock is still ticking on timely filing when a claim is rejected so they must be corrected and resent quickly. </a:t>
            </a:r>
          </a:p>
        </p:txBody>
      </p:sp>
    </p:spTree>
    <p:extLst>
      <p:ext uri="{BB962C8B-B14F-4D97-AF65-F5344CB8AC3E}">
        <p14:creationId xmlns:p14="http://schemas.microsoft.com/office/powerpoint/2010/main" val="352172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F4B6-7204-4282-B0F3-10BD9E490A49}"/>
              </a:ext>
            </a:extLst>
          </p:cNvPr>
          <p:cNvSpPr>
            <a:spLocks noGrp="1"/>
          </p:cNvSpPr>
          <p:nvPr>
            <p:ph type="title"/>
          </p:nvPr>
        </p:nvSpPr>
        <p:spPr>
          <a:xfrm>
            <a:off x="906011" y="228600"/>
            <a:ext cx="10782053" cy="990600"/>
          </a:xfrm>
        </p:spPr>
        <p:txBody>
          <a:bodyPr>
            <a:normAutofit/>
          </a:bodyPr>
          <a:lstStyle/>
          <a:p>
            <a:r>
              <a:rPr lang="en-US" b="1" dirty="0"/>
              <a:t>RCM – Front-End Claim Edits</a:t>
            </a:r>
          </a:p>
        </p:txBody>
      </p:sp>
      <p:sp>
        <p:nvSpPr>
          <p:cNvPr id="4" name="Slide Number Placeholder 3">
            <a:extLst>
              <a:ext uri="{FF2B5EF4-FFF2-40B4-BE49-F238E27FC236}">
                <a16:creationId xmlns:a16="http://schemas.microsoft.com/office/drawing/2014/main" id="{6A277379-E87E-44B6-87E1-690D42A8727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9</a:t>
            </a:fld>
            <a:endParaRPr lang="en-US" dirty="0"/>
          </a:p>
        </p:txBody>
      </p:sp>
      <p:sp>
        <p:nvSpPr>
          <p:cNvPr id="5" name="Content Placeholder 4">
            <a:extLst>
              <a:ext uri="{FF2B5EF4-FFF2-40B4-BE49-F238E27FC236}">
                <a16:creationId xmlns:a16="http://schemas.microsoft.com/office/drawing/2014/main" id="{A8F0BF23-7C72-484F-8B9E-347A0CB67F9D}"/>
              </a:ext>
            </a:extLst>
          </p:cNvPr>
          <p:cNvSpPr>
            <a:spLocks noGrp="1"/>
          </p:cNvSpPr>
          <p:nvPr>
            <p:ph sz="quarter" idx="1"/>
          </p:nvPr>
        </p:nvSpPr>
        <p:spPr>
          <a:xfrm>
            <a:off x="184557" y="1600200"/>
            <a:ext cx="11778143" cy="5029200"/>
          </a:xfrm>
        </p:spPr>
        <p:txBody>
          <a:bodyPr>
            <a:normAutofit/>
          </a:bodyPr>
          <a:lstStyle/>
          <a:p>
            <a:r>
              <a:rPr lang="en-US" dirty="0"/>
              <a:t>Claim edits to consider:</a:t>
            </a:r>
          </a:p>
          <a:p>
            <a:pPr marL="1097280" lvl="1" indent="-457200">
              <a:buFont typeface="Arial" panose="020B0604020202020204" pitchFamily="34" charset="0"/>
              <a:buChar char="•"/>
            </a:pPr>
            <a:r>
              <a:rPr lang="en-US" dirty="0"/>
              <a:t>Bundled CPT codes that require a modifier</a:t>
            </a:r>
          </a:p>
          <a:p>
            <a:pPr marL="1097280" lvl="1" indent="-457200">
              <a:buFont typeface="Arial" panose="020B0604020202020204" pitchFamily="34" charset="0"/>
              <a:buChar char="•"/>
            </a:pPr>
            <a:r>
              <a:rPr lang="en-US" dirty="0"/>
              <a:t>Modifier appended to wrong CPT code</a:t>
            </a:r>
          </a:p>
          <a:p>
            <a:pPr marL="1097280" lvl="1" indent="-457200">
              <a:buFont typeface="Arial" panose="020B0604020202020204" pitchFamily="34" charset="0"/>
              <a:buChar char="•"/>
            </a:pPr>
            <a:r>
              <a:rPr lang="en-US" dirty="0"/>
              <a:t>Limits on code frequency/units (MUEs)</a:t>
            </a:r>
          </a:p>
          <a:p>
            <a:pPr marL="1097280" lvl="1" indent="-457200">
              <a:buFont typeface="Arial" panose="020B0604020202020204" pitchFamily="34" charset="0"/>
              <a:buChar char="•"/>
            </a:pPr>
            <a:r>
              <a:rPr lang="en-US" dirty="0"/>
              <a:t>Mutually exclusive CPT codes </a:t>
            </a:r>
          </a:p>
          <a:p>
            <a:pPr marL="1097280" lvl="1" indent="-457200">
              <a:buFont typeface="Arial" panose="020B0604020202020204" pitchFamily="34" charset="0"/>
              <a:buChar char="•"/>
            </a:pPr>
            <a:r>
              <a:rPr lang="en-US" dirty="0"/>
              <a:t>Add-on codes billed without the primary code</a:t>
            </a:r>
          </a:p>
          <a:p>
            <a:pPr marL="1097280" lvl="1" indent="-457200">
              <a:buFont typeface="Arial" panose="020B0604020202020204" pitchFamily="34" charset="0"/>
              <a:buChar char="•"/>
            </a:pPr>
            <a:r>
              <a:rPr lang="en-US" dirty="0"/>
              <a:t>Modifier 25 appended to non-E/M code</a:t>
            </a:r>
          </a:p>
          <a:p>
            <a:pPr marL="1097280" lvl="1" indent="-457200">
              <a:buFont typeface="Arial" panose="020B0604020202020204" pitchFamily="34" charset="0"/>
              <a:buChar char="•"/>
            </a:pPr>
            <a:r>
              <a:rPr lang="en-US" dirty="0"/>
              <a:t>Modifier 59 appended to E/M code, or to column 1 code</a:t>
            </a:r>
          </a:p>
          <a:p>
            <a:pPr marL="1097280" lvl="1" indent="-457200">
              <a:buFont typeface="Arial" panose="020B0604020202020204" pitchFamily="34" charset="0"/>
              <a:buChar char="•"/>
            </a:pPr>
            <a:r>
              <a:rPr lang="en-US" dirty="0"/>
              <a:t>Invalid place of service and CPT code combination </a:t>
            </a:r>
          </a:p>
          <a:p>
            <a:pPr marL="1097280" lvl="1" indent="-457200">
              <a:buFont typeface="Arial" panose="020B0604020202020204" pitchFamily="34" charset="0"/>
              <a:buChar char="•"/>
            </a:pPr>
            <a:r>
              <a:rPr lang="en-US" dirty="0"/>
              <a:t>Invalid age or gender and CPT code combination </a:t>
            </a:r>
          </a:p>
        </p:txBody>
      </p:sp>
    </p:spTree>
    <p:extLst>
      <p:ext uri="{BB962C8B-B14F-4D97-AF65-F5344CB8AC3E}">
        <p14:creationId xmlns:p14="http://schemas.microsoft.com/office/powerpoint/2010/main" val="12185586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rgbClr val="000000"/>
      </a:dk1>
      <a:lt1>
        <a:srgbClr val="FFFFFF"/>
      </a:lt1>
      <a:dk2>
        <a:srgbClr val="FFFFFF"/>
      </a:dk2>
      <a:lt2>
        <a:srgbClr val="DDE9EC"/>
      </a:lt2>
      <a:accent1>
        <a:srgbClr val="525A7D"/>
      </a:accent1>
      <a:accent2>
        <a:srgbClr val="638BAD"/>
      </a:accent2>
      <a:accent3>
        <a:srgbClr val="8A8A9C"/>
      </a:accent3>
      <a:accent4>
        <a:srgbClr val="FADA7A"/>
      </a:accent4>
      <a:accent5>
        <a:srgbClr val="B88472"/>
      </a:accent5>
      <a:accent6>
        <a:srgbClr val="8E736A"/>
      </a:accent6>
      <a:hlink>
        <a:srgbClr val="B292CA"/>
      </a:hlink>
      <a:folHlink>
        <a:srgbClr val="6B56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9527</TotalTime>
  <Words>3000</Words>
  <Application>Microsoft Office PowerPoint</Application>
  <PresentationFormat>Widescreen</PresentationFormat>
  <Paragraphs>285</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Times New Roman</vt:lpstr>
      <vt:lpstr>Wingdings</vt:lpstr>
      <vt:lpstr>Wingdings 2</vt:lpstr>
      <vt:lpstr>Median</vt:lpstr>
      <vt:lpstr>PowerPoint Presentation</vt:lpstr>
      <vt:lpstr>Disclosure</vt:lpstr>
      <vt:lpstr>Revenue Cycle Management (RCM) – Rejected/Denied Claims</vt:lpstr>
      <vt:lpstr>Top Denials Root Causes </vt:lpstr>
      <vt:lpstr>RCM – Denial Rate</vt:lpstr>
      <vt:lpstr>RCM– Identify Root Causes</vt:lpstr>
      <vt:lpstr>RCM– Implement processes</vt:lpstr>
      <vt:lpstr>RCM – Front-End Claim Edits</vt:lpstr>
      <vt:lpstr>RCM – Front-End Claim Edits</vt:lpstr>
      <vt:lpstr>RCM - Bilateral Billing Guide</vt:lpstr>
      <vt:lpstr>RCM - APP Billing Guide </vt:lpstr>
      <vt:lpstr>RCM– Payer Policies</vt:lpstr>
      <vt:lpstr>RCM - Claims Reports</vt:lpstr>
      <vt:lpstr>RCM - Claims Reports</vt:lpstr>
      <vt:lpstr>RCM - Appeals</vt:lpstr>
      <vt:lpstr>Claim Adjustment Reason Codes (CARC)</vt:lpstr>
      <vt:lpstr>Remittance Advice Remark Codes (RARC)</vt:lpstr>
      <vt:lpstr>RCM - Appeals</vt:lpstr>
      <vt:lpstr>RCM - Appeals</vt:lpstr>
      <vt:lpstr>RCM - Appeals</vt:lpstr>
      <vt:lpstr>RCM - Appeals</vt:lpstr>
      <vt:lpstr>Where to file complaints</vt:lpstr>
      <vt:lpstr>Where to file complaints</vt:lpstr>
      <vt:lpstr>HCMS Payment Advocacy Program</vt:lpstr>
      <vt:lpstr>TMA Free Educational Resources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April Bellard</dc:creator>
  <cp:lastModifiedBy>April Bellard</cp:lastModifiedBy>
  <cp:revision>46</cp:revision>
  <dcterms:created xsi:type="dcterms:W3CDTF">2020-11-19T16:12:39Z</dcterms:created>
  <dcterms:modified xsi:type="dcterms:W3CDTF">2023-06-30T17:51:29Z</dcterms:modified>
</cp:coreProperties>
</file>