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6" r:id="rId2"/>
    <p:sldMasterId id="2147483662" r:id="rId3"/>
  </p:sldMasterIdLst>
  <p:notesMasterIdLst>
    <p:notesMasterId r:id="rId68"/>
  </p:notesMasterIdLst>
  <p:handoutMasterIdLst>
    <p:handoutMasterId r:id="rId69"/>
  </p:handoutMasterIdLst>
  <p:sldIdLst>
    <p:sldId id="256" r:id="rId4"/>
    <p:sldId id="257" r:id="rId5"/>
    <p:sldId id="258" r:id="rId6"/>
    <p:sldId id="259" r:id="rId7"/>
    <p:sldId id="260" r:id="rId8"/>
    <p:sldId id="261" r:id="rId9"/>
    <p:sldId id="318" r:id="rId10"/>
    <p:sldId id="262" r:id="rId11"/>
    <p:sldId id="263" r:id="rId12"/>
    <p:sldId id="264" r:id="rId13"/>
    <p:sldId id="265" r:id="rId14"/>
    <p:sldId id="266" r:id="rId15"/>
    <p:sldId id="267" r:id="rId16"/>
    <p:sldId id="268" r:id="rId17"/>
    <p:sldId id="275" r:id="rId18"/>
    <p:sldId id="319" r:id="rId19"/>
    <p:sldId id="320" r:id="rId20"/>
    <p:sldId id="269" r:id="rId21"/>
    <p:sldId id="321" r:id="rId22"/>
    <p:sldId id="332" r:id="rId23"/>
    <p:sldId id="322" r:id="rId24"/>
    <p:sldId id="276" r:id="rId25"/>
    <p:sldId id="277" r:id="rId26"/>
    <p:sldId id="278" r:id="rId27"/>
    <p:sldId id="279" r:id="rId28"/>
    <p:sldId id="281" r:id="rId29"/>
    <p:sldId id="283" r:id="rId30"/>
    <p:sldId id="284" r:id="rId31"/>
    <p:sldId id="285" r:id="rId32"/>
    <p:sldId id="335" r:id="rId33"/>
    <p:sldId id="336" r:id="rId34"/>
    <p:sldId id="339" r:id="rId35"/>
    <p:sldId id="340" r:id="rId36"/>
    <p:sldId id="341" r:id="rId37"/>
    <p:sldId id="337" r:id="rId38"/>
    <p:sldId id="338" r:id="rId39"/>
    <p:sldId id="286" r:id="rId40"/>
    <p:sldId id="288" r:id="rId41"/>
    <p:sldId id="313" r:id="rId42"/>
    <p:sldId id="289" r:id="rId43"/>
    <p:sldId id="290" r:id="rId44"/>
    <p:sldId id="294" r:id="rId45"/>
    <p:sldId id="295" r:id="rId46"/>
    <p:sldId id="315" r:id="rId47"/>
    <p:sldId id="296" r:id="rId48"/>
    <p:sldId id="316" r:id="rId49"/>
    <p:sldId id="323" r:id="rId50"/>
    <p:sldId id="300" r:id="rId51"/>
    <p:sldId id="329" r:id="rId52"/>
    <p:sldId id="303" r:id="rId53"/>
    <p:sldId id="301" r:id="rId54"/>
    <p:sldId id="302" r:id="rId55"/>
    <p:sldId id="342" r:id="rId56"/>
    <p:sldId id="326" r:id="rId57"/>
    <p:sldId id="327" r:id="rId58"/>
    <p:sldId id="328" r:id="rId59"/>
    <p:sldId id="304" r:id="rId60"/>
    <p:sldId id="305" r:id="rId61"/>
    <p:sldId id="306" r:id="rId62"/>
    <p:sldId id="307" r:id="rId63"/>
    <p:sldId id="309" r:id="rId64"/>
    <p:sldId id="310" r:id="rId65"/>
    <p:sldId id="311" r:id="rId66"/>
    <p:sldId id="312" r:id="rId67"/>
  </p:sldIdLst>
  <p:sldSz cx="9144000" cy="5143500" type="screen16x9"/>
  <p:notesSz cx="7010400" cy="92964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s Rodriguez-Ojea" initials="AR" lastIdx="1" clrIdx="6">
    <p:extLst>
      <p:ext uri="{19B8F6BF-5375-455C-9EA6-DF929625EA0E}">
        <p15:presenceInfo xmlns:p15="http://schemas.microsoft.com/office/powerpoint/2012/main" userId="Andres Rodriguez-Ojea" providerId="None"/>
      </p:ext>
    </p:extLst>
  </p:cmAuthor>
  <p:cmAuthor id="1" name="Lahmon, Teri (CDC/OD/OADC) (CTR)" initials="LT((" lastIdx="2" clrIdx="0">
    <p:extLst/>
  </p:cmAuthor>
  <p:cmAuthor id="2" name="Lutfy, Caitlyn (CDC/OPHPR/DEO)" initials="LC(" lastIdx="56" clrIdx="1">
    <p:extLst/>
  </p:cmAuthor>
  <p:cmAuthor id="3" name="Carter, Victoria M. (CDC/OID/NCIRD)" initials="CVM(" lastIdx="4" clrIdx="2">
    <p:extLst/>
  </p:cmAuthor>
  <p:cmAuthor id="4" name="Laura Smith" initials="LAS" lastIdx="2" clrIdx="3">
    <p:extLst/>
  </p:cmAuthor>
  <p:cmAuthor id="5" name="Novi, Meaghan (CDC/OPHPR/OD) (CTR) (CDC)" initials="NM(((" lastIdx="8" clrIdx="4">
    <p:extLst/>
  </p:cmAuthor>
  <p:cmAuthor id="6" name="Coughlin, Melissa (CDC/OID/NCIRD)" initials="C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028" autoAdjust="0"/>
  </p:normalViewPr>
  <p:slideViewPr>
    <p:cSldViewPr snapToGrid="0" snapToObjects="1">
      <p:cViewPr varScale="1">
        <p:scale>
          <a:sx n="109" d="100"/>
          <a:sy n="109" d="100"/>
        </p:scale>
        <p:origin x="114" y="528"/>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p:scale>
        <a:sx n="100" d="100"/>
        <a:sy n="100" d="100"/>
      </p:scale>
      <p:origin x="0" y="-6456"/>
    </p:cViewPr>
  </p:sorterViewPr>
  <p:notesViewPr>
    <p:cSldViewPr snapToGrid="0" snapToObjects="1">
      <p:cViewPr varScale="1">
        <p:scale>
          <a:sx n="83" d="100"/>
          <a:sy n="83" d="100"/>
        </p:scale>
        <p:origin x="38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5/24/2017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5/24/2017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cbi.nlm.nih.gov/pubmed/27074377"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cdc.gov/mmwr/volumes/65/wr/mm6547e2.htm?s_cid=mm6547e2_w"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dc.gov/zika/public-health-partners/microcephaly-case-definition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zika/pdfs/microcephaly_measuring.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preconception/planning.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Microcephaly_1"/><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_Preventing_Sexual_transmission_2"/><Relationship Id="rId4" Type="http://schemas.openxmlformats.org/officeDocument/2006/relationships/hyperlink" Target="http://www.cdc.gov/zika/prevention/prevent-mosquito-bites.html"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ps.who.int/iris/bitstream/10665/42590/1/9241562218.pdf?ua=1&amp;u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336616B6-223B-D342-8ABD-3E59DD8B7D58}" type="slidenum">
              <a:rPr/>
              <a:t>1</a:t>
            </a:fld>
            <a:endParaRPr lang="e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a:solidFill>
                  <a:schemeClr val="tx1"/>
                </a:solidFill>
                <a:effectLst/>
                <a:latin typeface="+mn-lt"/>
                <a:ea typeface="+mn-ea"/>
                <a:cs typeface="+mn-cs"/>
              </a:rPr>
              <a:t>Como los síntomas del zika se asemejan a los de otras enfermedades, es probable que muchos casos no hayan sido reconocidos.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10</a:t>
            </a:fld>
            <a:endParaRPr lang="es" dirty="0"/>
          </a:p>
        </p:txBody>
      </p:sp>
    </p:spTree>
    <p:extLst>
      <p:ext uri="{BB962C8B-B14F-4D97-AF65-F5344CB8AC3E}">
        <p14:creationId xmlns:p14="http://schemas.microsoft.com/office/powerpoint/2010/main" val="317141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Por lo general, el cuadro no es lo suficientemente grave como para ir al hospital, y es muy poco frecuente que se produzca la muerte a causa del zika.</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11</a:t>
            </a:fld>
            <a:endParaRPr lang="es" dirty="0"/>
          </a:p>
        </p:txBody>
      </p:sp>
    </p:spTree>
    <p:extLst>
      <p:ext uri="{BB962C8B-B14F-4D97-AF65-F5344CB8AC3E}">
        <p14:creationId xmlns:p14="http://schemas.microsoft.com/office/powerpoint/2010/main" val="184858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La tabla presenta los síntomas de la infección por el virus del Zika y el número y porcentaje de casos reportados con cada síntoma, en un estudio realizado en la Isla Yap durante el brote del 2007. El síntoma más común es sarpullido.  </a:t>
            </a:r>
          </a:p>
          <a:p>
            <a:pPr marL="171450" indent="-171450" algn="l" rtl="0">
              <a:buFont typeface="Arial" panose="020B0604020202020204" pitchFamily="34" charset="0"/>
              <a:buChar char="•"/>
            </a:pPr>
            <a:r>
              <a:rPr lang="es" b="0" i="0" u="none" baseline="0"/>
              <a:t>Los síntomas incluyen sarpullido, fiebre, artralgia, conjuntivitis, mialgia, dolor retroorbital, edema y vómitos.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12</a:t>
            </a:fld>
            <a:endParaRPr lang="es" dirty="0"/>
          </a:p>
        </p:txBody>
      </p:sp>
    </p:spTree>
    <p:extLst>
      <p:ext uri="{BB962C8B-B14F-4D97-AF65-F5344CB8AC3E}">
        <p14:creationId xmlns:p14="http://schemas.microsoft.com/office/powerpoint/2010/main" val="136931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La tabla compara los síntomas del zika con los del virus del dengue y de chikunguña.  </a:t>
            </a:r>
          </a:p>
          <a:p>
            <a:pPr marL="171450" indent="-171450" algn="l" rtl="0">
              <a:buFont typeface="Arial" panose="020B0604020202020204" pitchFamily="34" charset="0"/>
              <a:buChar char="•"/>
            </a:pPr>
            <a:r>
              <a:rPr lang="es" b="0" i="0" u="none" baseline="0"/>
              <a:t>Los tres virus pueden causar fiebre sarpullido, artralgia, dolor de cabeza y mialgia.  </a:t>
            </a:r>
          </a:p>
          <a:p>
            <a:pPr marL="171450" indent="-171450" algn="l" rtl="0">
              <a:buFont typeface="Arial" panose="020B0604020202020204" pitchFamily="34" charset="0"/>
              <a:buChar char="•"/>
            </a:pPr>
            <a:r>
              <a:rPr lang="es" b="0" i="0" u="none" baseline="0"/>
              <a:t>El zika puede causar conjuntivitis. El dengue puede causar hemorragia y estado de shock.</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13</a:t>
            </a:fld>
            <a:endParaRPr lang="es" dirty="0"/>
          </a:p>
        </p:txBody>
      </p:sp>
    </p:spTree>
    <p:extLst>
      <p:ext uri="{BB962C8B-B14F-4D97-AF65-F5344CB8AC3E}">
        <p14:creationId xmlns:p14="http://schemas.microsoft.com/office/powerpoint/2010/main" val="99725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14</a:t>
            </a:fld>
            <a:endParaRPr lang="en-US" dirty="0"/>
          </a:p>
        </p:txBody>
      </p:sp>
    </p:spTree>
    <p:extLst>
      <p:ext uri="{BB962C8B-B14F-4D97-AF65-F5344CB8AC3E}">
        <p14:creationId xmlns:p14="http://schemas.microsoft.com/office/powerpoint/2010/main" val="329394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s" sz="1200" b="0" i="0" u="none" kern="1200" baseline="0">
                <a:solidFill>
                  <a:schemeClr val="tx1"/>
                </a:solidFill>
                <a:effectLst/>
                <a:latin typeface="+mn-lt"/>
                <a:ea typeface="+mn-ea"/>
                <a:cs typeface="+mn-cs"/>
              </a:rPr>
              <a:t>Entre las situaciones de posible exposición al virus del Zika para las que están indicadas pruebas de detección se incluyen:</a:t>
            </a:r>
          </a:p>
          <a:p>
            <a:pPr lvl="1" algn="l" rtl="0"/>
            <a:r>
              <a:rPr lang="es" sz="1200" b="0" i="0" u="none" kern="1200" baseline="0">
                <a:solidFill>
                  <a:schemeClr val="tx1"/>
                </a:solidFill>
                <a:effectLst/>
                <a:latin typeface="+mn-lt"/>
                <a:ea typeface="+mn-ea"/>
                <a:cs typeface="+mn-cs"/>
              </a:rPr>
              <a:t>Viajar a un área con riesgo de zika o vivir allí, o </a:t>
            </a:r>
          </a:p>
          <a:p>
            <a:pPr lvl="1" algn="l" rtl="0"/>
            <a:r>
              <a:rPr lang="es" sz="1200" b="0" i="0" u="none" kern="1200" baseline="0">
                <a:solidFill>
                  <a:schemeClr val="tx1"/>
                </a:solidFill>
                <a:effectLst/>
                <a:latin typeface="+mn-lt"/>
                <a:ea typeface="+mn-ea"/>
                <a:cs typeface="+mn-cs"/>
              </a:rPr>
              <a:t>Tener relaciones sexuales (por vía vaginal, anal y oral) sin condón, o compartir juguetes sexuales con una persona que viajó a un área con riesgo de zika o vive en una de estas áreas.  </a:t>
            </a:r>
          </a:p>
          <a:p>
            <a:endParaRPr lang="es" dirty="0"/>
          </a:p>
          <a:p>
            <a:endParaRPr lang="es" dirty="0"/>
          </a:p>
          <a:p>
            <a:pPr algn="l" rtl="0"/>
            <a:r>
              <a:rPr lang="es" b="0" i="0" u="none" baseline="0"/>
              <a:t>Hay directrices de laboratorio completas disponibles en http://espanol.cdc.gov/zika/laboratories/lab-guidance.html</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15</a:t>
            </a:fld>
            <a:endParaRPr lang="es" dirty="0"/>
          </a:p>
        </p:txBody>
      </p:sp>
    </p:spTree>
    <p:extLst>
      <p:ext uri="{BB962C8B-B14F-4D97-AF65-F5344CB8AC3E}">
        <p14:creationId xmlns:p14="http://schemas.microsoft.com/office/powerpoint/2010/main" val="204382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El tipo de pruebas recomendado varía según en qué momento una mujer visita a un proveedor, en relación con el momento en que comenzaron sus síntomas o, si no tiene síntomas, la fecha de su última exposición probable al virus del Zika.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Debido a que se desconoce el riesgo de infección por el virus del Zika en estas áreas con riesgo de zika pero sin avisos para viajeros, no se recomiendan las pruebas de rutina para las mujeres embarazadas que han viajado a estas áreas pero que no presentan síntomas. Sin embargo, se pueden ofrecer pruebas en cada caso en particular.</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16</a:t>
            </a:fld>
            <a:endParaRPr lang="es" dirty="0"/>
          </a:p>
        </p:txBody>
      </p:sp>
    </p:spTree>
    <p:extLst>
      <p:ext uri="{BB962C8B-B14F-4D97-AF65-F5344CB8AC3E}">
        <p14:creationId xmlns:p14="http://schemas.microsoft.com/office/powerpoint/2010/main" val="32976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Aquí se puede encontrar información sobre las pruebas de detección del zika: http://espanol.cdc.gov/zika/hc-providers/types-of-tests.html</a:t>
            </a:r>
          </a:p>
          <a:p>
            <a:endParaRPr lang="es" sz="1200" b="0" i="0" u="none" strike="noStrike" kern="1200" baseline="0" dirty="0">
              <a:solidFill>
                <a:schemeClr val="tx1"/>
              </a:solidFill>
              <a:latin typeface="+mn-lt"/>
              <a:ea typeface="+mn-ea"/>
              <a:cs typeface="+mn-cs"/>
            </a:endParaRPr>
          </a:p>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Durante las primeras dos semanas, a partir del inicio del cuadro (o de la exposición en el caso de mujeres embarazadas asintomáticas), la enfermedad por el virus del Zika se puede diagnosticar a menudo a través de la prueba del ácido nucleico del ARN (NAT) en suero y orina y, posiblemente en sangre total, líquido cefalorraquídeo o líquido amniótico, según el etiquetado de la EUA.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Se debe realizar la prueba ARN NAT para el virus del Zika en muestras de suero y orina recogidas menos de 14 días después de la aparición de los síntomas en pacientes con presunta enfermedad por el virus del Zika.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Un resultado positivo en la ARN NAT para el virus del Zika confirma la infección por el virus del Zika. No obstante, como el ARN de virus del Zika en suero y orina se va reduciendo con el paso del tiempo, un resultado negativo en la prueba ARN NAT no descarta la infección por el virus del Zika. En este caso se deben realizar pruebas serológicas. </a:t>
            </a:r>
          </a:p>
          <a:p>
            <a:endParaRPr lang="e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solidFill>
                  <a:prstClr val="black"/>
                </a:solidFill>
              </a:rPr>
              <a:pPr rtl="0"/>
              <a:t>17</a:t>
            </a:fld>
            <a:endParaRPr lang="es" dirty="0">
              <a:solidFill>
                <a:prstClr val="black"/>
              </a:solidFill>
            </a:endParaRPr>
          </a:p>
        </p:txBody>
      </p:sp>
    </p:spTree>
    <p:extLst>
      <p:ext uri="{BB962C8B-B14F-4D97-AF65-F5344CB8AC3E}">
        <p14:creationId xmlns:p14="http://schemas.microsoft.com/office/powerpoint/2010/main" val="176963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Para más información, vea: http://espanol.cdc.gov/zika/laboratories/index.html</a:t>
            </a: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También se pueden usar pruebas serológicas para detectar la IgM específica al virus del Zika y anticuerpos neutralizantes, los cuales se desarrollan típicamente hacia el final de la primera semana de la enfermedad. </a:t>
            </a:r>
          </a:p>
          <a:p>
            <a:pPr algn="l" rtl="0"/>
            <a:r>
              <a:rPr lang="es" sz="1200" b="0" i="0" u="none" strike="noStrike" kern="1200" baseline="0">
                <a:solidFill>
                  <a:schemeClr val="tx1"/>
                </a:solidFill>
                <a:latin typeface="+mn-lt"/>
                <a:ea typeface="+mn-ea"/>
                <a:cs typeface="+mn-cs"/>
              </a:rPr>
              <a:t>o Un resultado positivo de la prueba de IgM no siempre indica infección por el virus del Zika y puede resultar difícil de interpretar debido a la reactividad cruzada que puede ocurrir entre los flavivirus (p. ej., dengue, encefalitis japonesa, virus del Nilo Occidental, fiebre amarilla). </a:t>
            </a:r>
          </a:p>
          <a:p>
            <a:pPr algn="l" rtl="0"/>
            <a:r>
              <a:rPr lang="es" sz="1200" b="0" i="0" u="none" strike="noStrike" kern="1200" baseline="0">
                <a:solidFill>
                  <a:schemeClr val="tx1"/>
                </a:solidFill>
                <a:latin typeface="+mn-lt"/>
                <a:ea typeface="+mn-ea"/>
                <a:cs typeface="+mn-cs"/>
              </a:rPr>
              <a:t>o Un resultado positivo de IgM del virus del Zika puede ser producto de una vacunación anterior contra un flavivirus relacionado, de una infección anterior con zika o un flavivirus relacionado, o de una infección actual con un flavivirus, incluido el virus del Zika.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18</a:t>
            </a:fld>
            <a:endParaRPr lang="es" dirty="0"/>
          </a:p>
        </p:txBody>
      </p:sp>
    </p:spTree>
    <p:extLst>
      <p:ext uri="{BB962C8B-B14F-4D97-AF65-F5344CB8AC3E}">
        <p14:creationId xmlns:p14="http://schemas.microsoft.com/office/powerpoint/2010/main" val="89490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prueba de neutralización por reducción en placas (PRNT, por sus siglas en inglés) se puede hacer para medir los anticuerpos neutralizantes específicos del virus a fin de confirmar las infecciones primarias por flavivirus y diferenciarlas de otras enfermedades virales.</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Puede hacerse una prueba de PRNT para medir los anticuerpos neutralizantes específicos al virus del Zika; sin embargo, los anticuerpos neutralizantes podrían aún dar resultados con reactividad cruzada en una persona que haya sido previamente infectada por otro flavivirus, como el dengue, o que haya sido vacunada contra la fiebre amarilla o la encefalitis japonesa.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solidFill>
                  <a:prstClr val="black"/>
                </a:solidFill>
              </a:rPr>
              <a:pPr rtl="0"/>
              <a:t>19</a:t>
            </a:fld>
            <a:endParaRPr lang="es" dirty="0">
              <a:solidFill>
                <a:prstClr val="black"/>
              </a:solidFill>
            </a:endParaRPr>
          </a:p>
        </p:txBody>
      </p:sp>
    </p:spTree>
    <p:extLst>
      <p:ext uri="{BB962C8B-B14F-4D97-AF65-F5344CB8AC3E}">
        <p14:creationId xmlns:p14="http://schemas.microsoft.com/office/powerpoint/2010/main" val="39669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Los siguientes son los temas tratados en esta capacitación. Origen de la información: http://espanol.cdc.gov/zika/index.html. </a:t>
            </a:r>
          </a:p>
          <a:p>
            <a:pPr algn="l" rtl="0"/>
            <a:r>
              <a:rPr lang="es" b="0" i="0" u="none" baseline="0"/>
              <a:t> Todas las directrices están disponibles en: http://espanol.cdc.gov/zika/hc-providers/index.html</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a:t>
            </a:fld>
            <a:endParaRPr lang="es" dirty="0"/>
          </a:p>
        </p:txBody>
      </p:sp>
    </p:spTree>
    <p:extLst>
      <p:ext uri="{BB962C8B-B14F-4D97-AF65-F5344CB8AC3E}">
        <p14:creationId xmlns:p14="http://schemas.microsoft.com/office/powerpoint/2010/main" val="35275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050" b="0" i="0" u="none" strike="noStrike" kern="1200" baseline="0" dirty="0">
              <a:solidFill>
                <a:schemeClr val="tx1"/>
              </a:solidFill>
            </a:endParaRPr>
          </a:p>
          <a:p>
            <a:pPr algn="l" rtl="0"/>
            <a:r>
              <a:rPr lang="es" sz="1050" b="0" i="0" u="none" strike="noStrike" kern="1200" baseline="0" dirty="0">
                <a:solidFill>
                  <a:schemeClr val="tx1"/>
                </a:solidFill>
              </a:rPr>
              <a:t>Lo ideal es recolectar las muestras para realizar las pruebas del virus del Zika dentro de los primeros 2 días de nacidos los bebés; si la prueba se realiza más tarde, será difícil diferenciar si la infección es congénita, perinatal o postnatal. </a:t>
            </a:r>
          </a:p>
          <a:p>
            <a:pPr marL="171450" indent="-171450" algn="l" rtl="0">
              <a:buFont typeface="Arial" panose="020B0604020202020204" pitchFamily="34" charset="0"/>
              <a:buChar char="•"/>
            </a:pPr>
            <a:r>
              <a:rPr lang="es" sz="1050" b="0" i="0" u="none" strike="noStrike" kern="1200" baseline="0" dirty="0">
                <a:solidFill>
                  <a:schemeClr val="tx1"/>
                </a:solidFill>
              </a:rPr>
              <a:t> Los bebés nacidos de madres con factores de riesgo de infección materna por el virus del Zika y a quienes no se les hizo la prueba materna antes del parto, o se hizo fuera del período recomendado, y el resultado de IgM fue negativo, deben evaluarse mediante un examen físico exhaustivo que incluya una medición rigurosa de la circunferencia de la cabeza, una ecografía intracraneal para examinar la estructura cerebral, además de la evaluación estándar del recién nacido. Si no se detectan anomalías en el bebé, las siguientes evaluaciones deben realizarse si se dan las siguientes situaciones: </a:t>
            </a:r>
          </a:p>
          <a:p>
            <a:pPr marL="171450" indent="-171450" algn="l" rtl="0">
              <a:buFont typeface="Arial" panose="020B0604020202020204" pitchFamily="34" charset="0"/>
              <a:buChar char="•"/>
            </a:pPr>
            <a:r>
              <a:rPr lang="es" sz="1050" b="0" i="0" u="none" strike="noStrike" kern="1200" baseline="0" dirty="0">
                <a:solidFill>
                  <a:schemeClr val="tx1"/>
                </a:solidFill>
              </a:rPr>
              <a:t>Si no se realizó la prueba materna durante el embarazo, se debe valorar la necesidad de realizar las pruebas de diagnóstico maternas con el anticuerpo IgM del virus del Zika; no obstante, un resultado negativo pasadas las 12 semanas a partir de la aparición de los síntomas o de una posible exposición no descarta una reciente infección materna por el virus del Zika, porque los niveles de anticuerpos IgM disminuyen con el paso del tiempo. </a:t>
            </a:r>
          </a:p>
          <a:p>
            <a:pPr marL="171450" indent="-171450" algn="l" rtl="0">
              <a:buFont typeface="Arial" panose="020B0604020202020204" pitchFamily="34" charset="0"/>
              <a:buChar char="•"/>
            </a:pPr>
            <a:r>
              <a:rPr lang="es" sz="1050" b="0" i="0" u="none" strike="noStrike" kern="1200" baseline="0" dirty="0">
                <a:solidFill>
                  <a:schemeClr val="tx1"/>
                </a:solidFill>
              </a:rPr>
              <a:t> Si la prueba materna no se realiza antes del parto, se debe evaluar la necesidad de analizar las muestras tomadas durante los primeros 2 días de nacimiento del bebé. </a:t>
            </a:r>
          </a:p>
          <a:p>
            <a:pPr marL="171450" indent="-171450" algn="l" rtl="0">
              <a:buFont typeface="Arial" panose="020B0604020202020204" pitchFamily="34" charset="0"/>
              <a:buChar char="•"/>
            </a:pPr>
            <a:r>
              <a:rPr lang="es" sz="1050" b="0" i="0" u="none" strike="noStrike" kern="1200" baseline="0" dirty="0">
                <a:solidFill>
                  <a:schemeClr val="tx1"/>
                </a:solidFill>
              </a:rPr>
              <a:t>Si las muestras maternas se toman en fecha cercana al parto y esto sucede dentro del período de 12 semanas a partir de la aparición de los síntomas o de la posible exposición, y los resultados de las pruebas maternas son negativos, no se deben analizar las muestras de los bebés en busca de zika. </a:t>
            </a:r>
          </a:p>
          <a:p>
            <a:pPr marL="171450" indent="-171450" algn="l" rtl="0">
              <a:buFont typeface="Arial" panose="020B0604020202020204" pitchFamily="34" charset="0"/>
              <a:buChar char="•"/>
            </a:pPr>
            <a:r>
              <a:rPr lang="es" sz="1050" b="0" i="0" u="none" strike="noStrike" kern="1200" baseline="0" dirty="0">
                <a:solidFill>
                  <a:schemeClr val="tx1"/>
                </a:solidFill>
              </a:rPr>
              <a:t>Si las muestras maternas se toman en fecha cercana al parto, lo cual sucede después del período de 12 semanas a partir de la aparición de los síntomas o de la posible exposición, se deben tomar muestras de los bebés. Si la IgM materna es negativa, se debe valorar la posibilidad de realizar la prueba al bebé, ya que un resultado de IgM negativo no descarta una infección materna por el virus del Zika reciente. Si la IgM materna es positiva o equívoca, la prueba en el bebé debe basarse en los resultados de PRNT (si se detectan anticuerpos neutralizantes para el zika, se deben continuar las pruebas en el bebé). </a:t>
            </a:r>
          </a:p>
          <a:p>
            <a:endParaRPr lang="es" sz="1050" dirty="0"/>
          </a:p>
        </p:txBody>
      </p:sp>
      <p:sp>
        <p:nvSpPr>
          <p:cNvPr id="4" name="Slide Number Placeholder 3"/>
          <p:cNvSpPr>
            <a:spLocks noGrp="1"/>
          </p:cNvSpPr>
          <p:nvPr>
            <p:ph type="sldNum" sz="quarter" idx="10"/>
          </p:nvPr>
        </p:nvSpPr>
        <p:spPr/>
        <p:txBody>
          <a:bodyPr/>
          <a:lstStyle/>
          <a:p>
            <a:pPr rtl="0"/>
            <a:fld id="{336616B6-223B-D342-8ABD-3E59DD8B7D58}" type="slidenum">
              <a:rPr>
                <a:solidFill>
                  <a:prstClr val="black"/>
                </a:solidFill>
              </a:rPr>
              <a:pPr rtl="0"/>
              <a:t>20</a:t>
            </a:fld>
            <a:endParaRPr lang="es" dirty="0">
              <a:solidFill>
                <a:prstClr val="black"/>
              </a:solidFill>
            </a:endParaRPr>
          </a:p>
        </p:txBody>
      </p:sp>
    </p:spTree>
    <p:extLst>
      <p:ext uri="{BB962C8B-B14F-4D97-AF65-F5344CB8AC3E}">
        <p14:creationId xmlns:p14="http://schemas.microsoft.com/office/powerpoint/2010/main" val="39799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laboratorios que procesan especímenes clínicos para el diagnóstico de virus del Zika deben, como mínimo, seguir estrictamente las precauciones de bioseguridad BSL2 (nivel 2).  Todos los laboratorios deben realizar una evaluación de riesgos para determinar si hay determinados procedimientos con especímenes que puedan exigir niveles más altos de biocontención. La sospecha de que un espécimen pueda contener un microbio patógeno que requiera precauciones BSL3 (p. ej., el virus chikunguña) se debe considerar un factor de riesgo importante.</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CDC están trabajando para ampliar la capacidad para realizar pruebas de diagnóstico con socios tanto públicos como comerciales en los Estados Unidos.</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solidFill>
                  <a:prstClr val="black"/>
                </a:solidFill>
              </a:rPr>
              <a:pPr rtl="0"/>
              <a:t>21</a:t>
            </a:fld>
            <a:endParaRPr lang="es" dirty="0">
              <a:solidFill>
                <a:prstClr val="black"/>
              </a:solidFill>
            </a:endParaRPr>
          </a:p>
        </p:txBody>
      </p:sp>
    </p:spTree>
    <p:extLst>
      <p:ext uri="{BB962C8B-B14F-4D97-AF65-F5344CB8AC3E}">
        <p14:creationId xmlns:p14="http://schemas.microsoft.com/office/powerpoint/2010/main" val="132586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22</a:t>
            </a:fld>
            <a:endParaRPr lang="en-US" dirty="0"/>
          </a:p>
        </p:txBody>
      </p:sp>
    </p:spTree>
    <p:extLst>
      <p:ext uri="{BB962C8B-B14F-4D97-AF65-F5344CB8AC3E}">
        <p14:creationId xmlns:p14="http://schemas.microsoft.com/office/powerpoint/2010/main" val="307811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enfermedad por el virus del Zika y la infección congénita por el virus del Zika son enfermedades de notificación obligatoria a nivel nacional. Se les pide a los departamentos de salud estatales y territoriales que reporten los casos confirmados en laboratorio a los CDC a través de ArboNET, el sistema nacional de vigilancia de enfermedades arbovirales. Los proveedores de atención médica deben reportar los casos a su departamento de salud local, estatal o territorial, según las leyes o regulaciones para enfermedades de notificación obligatoria de su jurisdicción.</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23</a:t>
            </a:fld>
            <a:endParaRPr lang="es" dirty="0"/>
          </a:p>
        </p:txBody>
      </p:sp>
    </p:spTree>
    <p:extLst>
      <p:ext uri="{BB962C8B-B14F-4D97-AF65-F5344CB8AC3E}">
        <p14:creationId xmlns:p14="http://schemas.microsoft.com/office/powerpoint/2010/main" val="356806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departamentos de salud están trabajando con los proveedores de atención médica para obtener información sobre la exposición al zika, la presencia o la ausencia de síntomas y complicaciones en el embarazo, exámenes prenatales del zika, resultados en el embarazo y el nacimiento, y la salud y el desarrollo de los niños.</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datos obtenidos mediante estos registros ofrecerán información adicional y más integral para complementar los informes de casos de enfermedad de notificación obligatoria, y se utilizarán para actualizar las recomendaciones para el cuidado clínico, planificar los servicios a mujeres embarazadas y familiares afectados por el virus del Zika y mejorar las medidas de prevención de la infección por el virus del Zika durante el embarazo.</a:t>
            </a:r>
          </a:p>
          <a:p>
            <a:pPr marL="171450" indent="-171450" algn="l" rtl="0">
              <a:buFont typeface="Arial" panose="020B0604020202020204" pitchFamily="34" charset="0"/>
              <a:buChar char="•"/>
            </a:pP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24</a:t>
            </a:fld>
            <a:endParaRPr lang="es" dirty="0"/>
          </a:p>
        </p:txBody>
      </p:sp>
    </p:spTree>
    <p:extLst>
      <p:ext uri="{BB962C8B-B14F-4D97-AF65-F5344CB8AC3E}">
        <p14:creationId xmlns:p14="http://schemas.microsoft.com/office/powerpoint/2010/main" val="81500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25</a:t>
            </a:fld>
            <a:endParaRPr lang="en-US" dirty="0"/>
          </a:p>
        </p:txBody>
      </p:sp>
    </p:spTree>
    <p:extLst>
      <p:ext uri="{BB962C8B-B14F-4D97-AF65-F5344CB8AC3E}">
        <p14:creationId xmlns:p14="http://schemas.microsoft.com/office/powerpoint/2010/main" val="122340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Reconocer que el zika es la causa de ciertos defectos de nacimiento no significa que todas las mujeres embarazadas infectadas con el virus del Zika tendrán un bebé con un defecto de nacimiento. Significa que una infección con zika durante el embarazo aumenta las probabilidades de sufrir estos problemas.</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científicos continúan estudiando otros problemas de salud potenciales que podrían causar la infección por el virus del Zika durante el embarazo.</a:t>
            </a:r>
            <a:endParaRPr lang="es" sz="1200" kern="1200" dirty="0">
              <a:solidFill>
                <a:schemeClr val="tx1"/>
              </a:solidFill>
              <a:effectLst/>
              <a:latin typeface="+mn-lt"/>
              <a:ea typeface="+mn-ea"/>
              <a:cs typeface="+mn-cs"/>
            </a:endParaRP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Aunque los estudios hasta la fecha han relacionado el zika con ciertos defectos de nacimiento u otros problemas durante el embarazo, es importante recordar que aun en lugares con transmisión activa del virus del Zika, las mujeres dan a luz bebés que parecen sanos.  </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Quedan muchos interrogantes acerca de los tiempos, el riesgo absoluto y el espectro de consecuencias asociadas a la infección por el virus del Zika durante el embarazo.</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están planificando más pruebas de laboratorio y otros estudios para saber más sobre los riesgos de la infección por el virus del Zika durante el embarazo.</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26</a:t>
            </a:fld>
            <a:endParaRPr lang="es" dirty="0"/>
          </a:p>
        </p:txBody>
      </p:sp>
    </p:spTree>
    <p:extLst>
      <p:ext uri="{BB962C8B-B14F-4D97-AF65-F5344CB8AC3E}">
        <p14:creationId xmlns:p14="http://schemas.microsoft.com/office/powerpoint/2010/main" val="1847362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Es un algoritmo para el proceso de análisis de detección en mujeres con posible exposición al zika durante el embarazo. La posible exposición incluye vivir en un área con transmisión del zika o viajar a ella, o tener relaciones sexuales sin condón con una persona que haya viajado a un área con zika o viva en ella.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27</a:t>
            </a:fld>
            <a:endParaRPr lang="es" dirty="0"/>
          </a:p>
        </p:txBody>
      </p:sp>
    </p:spTree>
    <p:extLst>
      <p:ext uri="{BB962C8B-B14F-4D97-AF65-F5344CB8AC3E}">
        <p14:creationId xmlns:p14="http://schemas.microsoft.com/office/powerpoint/2010/main" val="310127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La tabla presenta las directrices para el manejo clínico prenatal y posnatal de las mujeres embarazadas con sospecha de infección por zika, a partir de los resultados de pruebas de laboratorio para el zika.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28</a:t>
            </a:fld>
            <a:endParaRPr lang="es" dirty="0"/>
          </a:p>
        </p:txBody>
      </p:sp>
    </p:spTree>
    <p:extLst>
      <p:ext uri="{BB962C8B-B14F-4D97-AF65-F5344CB8AC3E}">
        <p14:creationId xmlns:p14="http://schemas.microsoft.com/office/powerpoint/2010/main" val="422824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29</a:t>
            </a:fld>
            <a:endParaRPr lang="en-US" dirty="0"/>
          </a:p>
        </p:txBody>
      </p:sp>
    </p:spTree>
    <p:extLst>
      <p:ext uri="{BB962C8B-B14F-4D97-AF65-F5344CB8AC3E}">
        <p14:creationId xmlns:p14="http://schemas.microsoft.com/office/powerpoint/2010/main" val="257752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a:t>
            </a:fld>
            <a:endParaRPr lang="en-US" dirty="0"/>
          </a:p>
        </p:txBody>
      </p:sp>
    </p:spTree>
    <p:extLst>
      <p:ext uri="{BB962C8B-B14F-4D97-AF65-F5344CB8AC3E}">
        <p14:creationId xmlns:p14="http://schemas.microsoft.com/office/powerpoint/2010/main" val="100286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En función de las rigurosas evaluaciones de la evidencia científica, revisadas por colegas, los CDC y sus socios internacionales han llegado a la </a:t>
            </a:r>
            <a:r>
              <a:rPr lang="es" sz="1200" b="0" i="0" u="sng" kern="1200" baseline="0">
                <a:solidFill>
                  <a:schemeClr val="tx1"/>
                </a:solidFill>
                <a:effectLst/>
                <a:latin typeface="+mn-lt"/>
                <a:ea typeface="+mn-ea"/>
                <a:cs typeface="+mn-cs"/>
                <a:hlinkClick r:id="rId3"/>
              </a:rPr>
              <a:t>conclusión</a:t>
            </a:r>
            <a:r>
              <a:rPr lang="es" sz="1200" b="0" i="0" u="none" kern="1200" baseline="0">
                <a:solidFill>
                  <a:schemeClr val="tx1"/>
                </a:solidFill>
                <a:effectLst/>
                <a:latin typeface="+mn-lt"/>
                <a:ea typeface="+mn-ea"/>
                <a:cs typeface="+mn-cs"/>
              </a:rPr>
              <a:t> de que la infección por el virus del Zika durante el embarazo es una de las causas de microcefalia y otros defectos de nacimiento graves.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La microcefalia en el momento del nacimiento no es necesariamente una característica del síndrome congénito por el virus del Zika. Los bebés que al nacer tienen una medición de la circunferencia de la cabeza dentro del rango normal, pueden presentar anomalías cerebrales que se corresponden con este síndrome. Además, la </a:t>
            </a:r>
            <a:r>
              <a:rPr lang="es" b="0" i="0" u="sng" baseline="0">
                <a:hlinkClick r:id="rId4"/>
              </a:rPr>
              <a:t>microcefalia derivada de una infección congénita</a:t>
            </a:r>
            <a:r>
              <a:rPr lang="es" b="0" i="0" u="none" baseline="0"/>
              <a:t> puede presentarse después del nacimiento.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30</a:t>
            </a:fld>
            <a:endParaRPr lang="es" dirty="0"/>
          </a:p>
        </p:txBody>
      </p:sp>
    </p:spTree>
    <p:extLst>
      <p:ext uri="{BB962C8B-B14F-4D97-AF65-F5344CB8AC3E}">
        <p14:creationId xmlns:p14="http://schemas.microsoft.com/office/powerpoint/2010/main" val="3879516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strike="noStrike" kern="1200" baseline="0">
                <a:solidFill>
                  <a:schemeClr val="tx1"/>
                </a:solidFill>
                <a:latin typeface="+mn-lt"/>
                <a:ea typeface="+mn-ea"/>
                <a:cs typeface="+mn-cs"/>
              </a:rPr>
              <a:t>Se observó un patrón distintivo de defectos de nacimiento, llamado síndrome congénito de zika, entre fetos y bebés de mujeres infectadas con zika durante el embarazo. Además de discapacidades cognitivas, motoras y del sensorio que son comunes a otros defectos de nacimiento, el síndrome congénito de zika está asociado a cinco defectos de nacimiento que no se habían observado o que ocurren con muy poca frecuencia con otras infecciones durante el embarazo: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Microcefalia grave (cabeza de tamaño pequeño) que resulta en un cráneo parcialmente colapsado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Tejido cerebral reducido con daño cerebral (indicado por un patrón específico de depósitos de calcio)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Daño a la parte posterior del ojo con un patrón específico de cicatrices y mayor pigmentación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Alcance limitado del movimiento articular, como en pie equinovaro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Demasiado tono muscular que restringe los movimientos del cuerpo después del nacimiento. </a:t>
            </a:r>
          </a:p>
          <a:p>
            <a:pPr marL="171450" lvl="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Un informe reciente indica que la microcefalia en el momento del nacimiento no es necesariamente una característica del síndrome congénito por el virus del Zika. Los bebés que al nacer tienen una medición de la circunferencia de la cabeza dentro del rango normal, pueden presentar anomalías cerebrales que concuerdan con este síndrome. Además, la microcefalia derivada de una infección congénita puede presentarse después del nacimiento.</a:t>
            </a:r>
          </a:p>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31</a:t>
            </a:fld>
            <a:endParaRPr lang="es" dirty="0"/>
          </a:p>
        </p:txBody>
      </p:sp>
    </p:spTree>
    <p:extLst>
      <p:ext uri="{BB962C8B-B14F-4D97-AF65-F5344CB8AC3E}">
        <p14:creationId xmlns:p14="http://schemas.microsoft.com/office/powerpoint/2010/main" val="745074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microcefalia se diagnostica cuando la cabeza del bebé es más pequeña de lo previsto en comparación con la de los bebés de la misma edad (o edad gestacional) y el mismo sexo. Una medición de circunferencia de la cabeza postnatal (después del nacimiento) por debajo del tercer percentil con base en los cuadros de crecimiento estándar se considera </a:t>
            </a:r>
            <a:r>
              <a:rPr lang="es" sz="1200" b="0" i="0" u="sng" kern="1200" baseline="0">
                <a:solidFill>
                  <a:schemeClr val="tx1"/>
                </a:solidFill>
                <a:effectLst/>
                <a:latin typeface="+mn-lt"/>
                <a:ea typeface="+mn-ea"/>
                <a:cs typeface="+mn-cs"/>
                <a:hlinkClick r:id="rId3"/>
              </a:rPr>
              <a:t>microcefalia</a:t>
            </a:r>
            <a:r>
              <a:rPr lang="es" sz="1200" b="0" i="0" u="none" kern="1200" baseline="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rtl="0"/>
            <a:fld id="{336616B6-223B-D342-8ABD-3E59DD8B7D58}" type="slidenum">
              <a:rPr/>
              <a:pPr rtl="0"/>
              <a:t>32</a:t>
            </a:fld>
            <a:endParaRPr lang="es" dirty="0"/>
          </a:p>
        </p:txBody>
      </p:sp>
    </p:spTree>
    <p:extLst>
      <p:ext uri="{BB962C8B-B14F-4D97-AF65-F5344CB8AC3E}">
        <p14:creationId xmlns:p14="http://schemas.microsoft.com/office/powerpoint/2010/main" val="1801653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circunferencia de la cabeza y la circunferencia occipitofrontal son lo mismo. Estos términos se pueden usar indistintamente. Los CDC tienen </a:t>
            </a:r>
            <a:r>
              <a:rPr lang="es" sz="1200" b="0" i="0" u="sng" kern="1200" baseline="0">
                <a:solidFill>
                  <a:schemeClr val="tx1"/>
                </a:solidFill>
                <a:effectLst/>
                <a:latin typeface="+mn-lt"/>
                <a:ea typeface="+mn-ea"/>
                <a:cs typeface="+mn-cs"/>
                <a:hlinkClick r:id="rId3"/>
              </a:rPr>
              <a:t>información</a:t>
            </a:r>
            <a:r>
              <a:rPr lang="es" sz="1200" b="0" i="0" u="none" kern="1200" baseline="0">
                <a:solidFill>
                  <a:schemeClr val="tx1"/>
                </a:solidFill>
                <a:effectLst/>
                <a:latin typeface="+mn-lt"/>
                <a:ea typeface="+mn-ea"/>
                <a:cs typeface="+mn-cs"/>
              </a:rPr>
              <a:t> acerca de cómo medir con precisión la circunferencia de la cabeza. </a:t>
            </a: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33</a:t>
            </a:fld>
            <a:endParaRPr lang="es" dirty="0"/>
          </a:p>
        </p:txBody>
      </p:sp>
    </p:spTree>
    <p:extLst>
      <p:ext uri="{BB962C8B-B14F-4D97-AF65-F5344CB8AC3E}">
        <p14:creationId xmlns:p14="http://schemas.microsoft.com/office/powerpoint/2010/main" val="2512441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En los bebés a los cuales se les diagnostica microcefalia, el tamaño de la cabeza se relaciona con el tamaño subyacente del cerebro. Sin embargo, estas medidas no predicen de manera sistemática las secuelas a largo plazo.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secuelas neurológicas pueden incluir convulsiones, problemas visuales o auditivos y discapacidades del desarrollo. Las secuelas varían con la extensión de la alteración cerebral.</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causas de la microcefalia congénita pueden incluir afecciones genéticas como anomalías cromosómicas o a exposiciones maternas (p. ej., al alcohol, al mercurio o a la radiación) durante el embarazo. Además del zika, se han asociado a la microcefalia otras infecciones maternas como las infecciones por citomegalovirus (CMV), virus del herpes simple, virus de la rubéola, virus de la coriomeningitis linfocítica (LCMV, por sus siglas en inglés), </a:t>
            </a:r>
            <a:r>
              <a:rPr lang="es" sz="1200" b="0" i="1" u="none" kern="1200" baseline="0">
                <a:solidFill>
                  <a:schemeClr val="tx1"/>
                </a:solidFill>
                <a:effectLst/>
                <a:latin typeface="+mn-lt"/>
                <a:ea typeface="+mn-ea"/>
                <a:cs typeface="+mn-cs"/>
              </a:rPr>
              <a:t>Treponema pallidum </a:t>
            </a:r>
            <a:r>
              <a:rPr lang="es" sz="1200" b="0" i="0" u="none" kern="1200" baseline="0">
                <a:solidFill>
                  <a:schemeClr val="tx1"/>
                </a:solidFill>
                <a:effectLst/>
                <a:latin typeface="+mn-lt"/>
                <a:ea typeface="+mn-ea"/>
                <a:cs typeface="+mn-cs"/>
              </a:rPr>
              <a:t>(es decir, sífilis) y </a:t>
            </a:r>
            <a:r>
              <a:rPr lang="es" sz="1200" b="0" i="1" u="none" kern="1200" baseline="0">
                <a:solidFill>
                  <a:schemeClr val="tx1"/>
                </a:solidFill>
                <a:effectLst/>
                <a:latin typeface="+mn-lt"/>
                <a:ea typeface="+mn-ea"/>
                <a:cs typeface="+mn-cs"/>
              </a:rPr>
              <a:t>Toxoplasma gondii.</a:t>
            </a:r>
            <a:endParaRPr lang="es"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34</a:t>
            </a:fld>
            <a:endParaRPr lang="es" dirty="0"/>
          </a:p>
        </p:txBody>
      </p:sp>
    </p:spTree>
    <p:extLst>
      <p:ext uri="{BB962C8B-B14F-4D97-AF65-F5344CB8AC3E}">
        <p14:creationId xmlns:p14="http://schemas.microsoft.com/office/powerpoint/2010/main" val="314791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35</a:t>
            </a:fld>
            <a:endParaRPr lang="en-US" dirty="0"/>
          </a:p>
        </p:txBody>
      </p:sp>
    </p:spTree>
    <p:extLst>
      <p:ext uri="{BB962C8B-B14F-4D97-AF65-F5344CB8AC3E}">
        <p14:creationId xmlns:p14="http://schemas.microsoft.com/office/powerpoint/2010/main" val="2217560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36</a:t>
            </a:fld>
            <a:endParaRPr lang="es" dirty="0"/>
          </a:p>
        </p:txBody>
      </p:sp>
    </p:spTree>
    <p:extLst>
      <p:ext uri="{BB962C8B-B14F-4D97-AF65-F5344CB8AC3E}">
        <p14:creationId xmlns:p14="http://schemas.microsoft.com/office/powerpoint/2010/main" val="2454558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Este algoritmo muestra las directrices para hacer análisis de detección y evaluar a bebés con posible infección congénita por el virus del Zika. Fuente: https://espanol.cdc.gov/zika/pdfs/zika_peds.pdf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37</a:t>
            </a:fld>
            <a:endParaRPr lang="es" dirty="0"/>
          </a:p>
        </p:txBody>
      </p:sp>
    </p:spTree>
    <p:extLst>
      <p:ext uri="{BB962C8B-B14F-4D97-AF65-F5344CB8AC3E}">
        <p14:creationId xmlns:p14="http://schemas.microsoft.com/office/powerpoint/2010/main" val="4080721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r>
              <a:rPr lang="es" sz="1200" b="0" i="0" u="none" kern="1200" baseline="0">
                <a:solidFill>
                  <a:schemeClr val="tx1"/>
                </a:solidFill>
                <a:effectLst/>
                <a:latin typeface="+mn-lt"/>
                <a:ea typeface="+mn-ea"/>
                <a:cs typeface="+mn-cs"/>
              </a:rPr>
              <a:t>Las familias de los bebés afectados necesitarán apoyo y derivaciones a información y servicios. Probablemente la carga para los familiares con acceso limitado a atención médica e impedimentos de acceso a ciertos servicios sea enorme.</a:t>
            </a:r>
          </a:p>
          <a:p>
            <a:pPr marL="1085850" lvl="2"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Como los tipos de servicios necesarios para atender a bebés con síndrome congénito por el virus del Zika son complejos, los CDC recomiendan atención coordinada por parte de un equipo multidisciplinario y un centro médico establecido.</a:t>
            </a:r>
          </a:p>
        </p:txBody>
      </p:sp>
      <p:sp>
        <p:nvSpPr>
          <p:cNvPr id="4" name="Slide Number Placeholder 3"/>
          <p:cNvSpPr>
            <a:spLocks noGrp="1"/>
          </p:cNvSpPr>
          <p:nvPr>
            <p:ph type="sldNum" sz="quarter" idx="10"/>
          </p:nvPr>
        </p:nvSpPr>
        <p:spPr/>
        <p:txBody>
          <a:bodyPr/>
          <a:lstStyle/>
          <a:p>
            <a:pPr rtl="0"/>
            <a:fld id="{336616B6-223B-D342-8ABD-3E59DD8B7D58}" type="slidenum">
              <a:rPr/>
              <a:pPr rtl="0"/>
              <a:t>38</a:t>
            </a:fld>
            <a:endParaRPr lang="es" dirty="0"/>
          </a:p>
        </p:txBody>
      </p:sp>
    </p:spTree>
    <p:extLst>
      <p:ext uri="{BB962C8B-B14F-4D97-AF65-F5344CB8AC3E}">
        <p14:creationId xmlns:p14="http://schemas.microsoft.com/office/powerpoint/2010/main" val="851842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debe dar a las familias todas las herramientas para participar de manera activa en el monitoreo y la atención de sus hijos. Esto es un componente crítico de la atención y de la identificación temprana de cualquier retraso. En el sitio web de los CDC hay recursos disponibles para las familias.</a:t>
            </a: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39</a:t>
            </a:fld>
            <a:endParaRPr lang="es" dirty="0"/>
          </a:p>
        </p:txBody>
      </p:sp>
    </p:spTree>
    <p:extLst>
      <p:ext uri="{BB962C8B-B14F-4D97-AF65-F5344CB8AC3E}">
        <p14:creationId xmlns:p14="http://schemas.microsoft.com/office/powerpoint/2010/main" val="415087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virus del Zika se descubrió en un mono en el bosque Zika, en Uganda, en 1947.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Antes del 2007, se habían documentado al menos 14 casos de zika, aunque es posible que hayan ocurrido otros casos que no fueron reportados. </a:t>
            </a:r>
          </a:p>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Antes del 2015, habían ocurrido brotes de la enfermedad por el virus del Zika (zika) en áreas de África, el sudeste asiático y en islas del Pacífico. Como los síntomas del zika se asemejan a los de otras enfermedades, es probable que muchos casos no hayan sido reconocidos.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a:t>
            </a:fld>
            <a:endParaRPr lang="es" dirty="0"/>
          </a:p>
        </p:txBody>
      </p:sp>
    </p:spTree>
    <p:extLst>
      <p:ext uri="{BB962C8B-B14F-4D97-AF65-F5344CB8AC3E}">
        <p14:creationId xmlns:p14="http://schemas.microsoft.com/office/powerpoint/2010/main" val="1235421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Podrá encontrar esta tabla en el material complementario del sitio web de los CDC para proveedores de atención médica que cuidan de bebés y niños con infección por el virus del Zika. https://espanol.cdc.gov/zika/pdfs/pediatric-evaluation-follow-up-tool.pdf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40</a:t>
            </a:fld>
            <a:endParaRPr lang="es" dirty="0"/>
          </a:p>
        </p:txBody>
      </p:sp>
    </p:spTree>
    <p:extLst>
      <p:ext uri="{BB962C8B-B14F-4D97-AF65-F5344CB8AC3E}">
        <p14:creationId xmlns:p14="http://schemas.microsoft.com/office/powerpoint/2010/main" val="152642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41</a:t>
            </a:fld>
            <a:endParaRPr lang="es" dirty="0"/>
          </a:p>
        </p:txBody>
      </p:sp>
    </p:spTree>
    <p:extLst>
      <p:ext uri="{BB962C8B-B14F-4D97-AF65-F5344CB8AC3E}">
        <p14:creationId xmlns:p14="http://schemas.microsoft.com/office/powerpoint/2010/main" val="3997059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42</a:t>
            </a:fld>
            <a:endParaRPr lang="en-US" dirty="0"/>
          </a:p>
        </p:txBody>
      </p:sp>
    </p:spTree>
    <p:extLst>
      <p:ext uri="{BB962C8B-B14F-4D97-AF65-F5344CB8AC3E}">
        <p14:creationId xmlns:p14="http://schemas.microsoft.com/office/powerpoint/2010/main" val="2289188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El zika se ha detectado en fluidos genitales, incluidos el semen y los fluidos vaginales. Hay estudios en marcha para averiguar cuánto tiempo permanece el zika en el semen y el flujo vaginal de las personas con zika, y durante cuánto tiempo puede transmitirse a las parejas sexuales. Según las investigaciones más actuales, el zika puede permanecer en el semen más tiempo que en otros líquidos corporales, incluidos el flujo vaginal, la orina y la sangre.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43</a:t>
            </a:fld>
            <a:endParaRPr lang="es" dirty="0"/>
          </a:p>
        </p:txBody>
      </p:sp>
    </p:spTree>
    <p:extLst>
      <p:ext uri="{BB962C8B-B14F-4D97-AF65-F5344CB8AC3E}">
        <p14:creationId xmlns:p14="http://schemas.microsoft.com/office/powerpoint/2010/main" val="3573573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r>
              <a:rPr lang="es" sz="1200" b="0" i="0" u="none" kern="1200" baseline="0">
                <a:solidFill>
                  <a:schemeClr val="tx1"/>
                </a:solidFill>
                <a:effectLst/>
                <a:latin typeface="+mn-lt"/>
                <a:ea typeface="+mn-ea"/>
                <a:cs typeface="+mn-cs"/>
              </a:rPr>
              <a:t>Hay estudios en marcha para averiguar cuánto tiempo permanece el zika en el semen y el flujo vaginal de las personas con zika, y durante cuánto tiempo puede transmitirse a las parejas sexuales.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44</a:t>
            </a:fld>
            <a:endParaRPr lang="es" dirty="0"/>
          </a:p>
        </p:txBody>
      </p:sp>
    </p:spTree>
    <p:extLst>
      <p:ext uri="{BB962C8B-B14F-4D97-AF65-F5344CB8AC3E}">
        <p14:creationId xmlns:p14="http://schemas.microsoft.com/office/powerpoint/2010/main" val="1893232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Para obtener más información sobre la transmisión sexual, vea: http://espanol.cdc.gov/zika/transmission/sexual-transmission.html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45</a:t>
            </a:fld>
            <a:endParaRPr lang="es" dirty="0"/>
          </a:p>
        </p:txBody>
      </p:sp>
    </p:spTree>
    <p:extLst>
      <p:ext uri="{BB962C8B-B14F-4D97-AF65-F5344CB8AC3E}">
        <p14:creationId xmlns:p14="http://schemas.microsoft.com/office/powerpoint/2010/main" val="2191106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Para obtener más información sobre la transmisión sexual, vea: http://espanol.cdc.gov/zika/transmission/sexual-transmission.html</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46</a:t>
            </a:fld>
            <a:endParaRPr lang="es" dirty="0"/>
          </a:p>
        </p:txBody>
      </p:sp>
    </p:spTree>
    <p:extLst>
      <p:ext uri="{BB962C8B-B14F-4D97-AF65-F5344CB8AC3E}">
        <p14:creationId xmlns:p14="http://schemas.microsoft.com/office/powerpoint/2010/main" val="3695321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effectLst/>
              </a:rPr>
              <a:t>Consulte con su médico u otro proveedor de atención médica</a:t>
            </a:r>
          </a:p>
          <a:p>
            <a:pPr marL="171450" indent="-171450" algn="l" rtl="0">
              <a:buFont typeface="Arial" panose="020B0604020202020204" pitchFamily="34" charset="0"/>
              <a:buChar char="•"/>
            </a:pPr>
            <a:r>
              <a:rPr lang="es" b="0" i="0" u="none" baseline="0">
                <a:effectLst/>
              </a:rPr>
              <a:t>Las mujeres que junto a sus parejas están pensando en quedar embarazadas deben hablar con su médico u otro proveedor de atención médica sobre:</a:t>
            </a:r>
          </a:p>
          <a:p>
            <a:pPr marL="171450" indent="-171450" algn="l" rtl="0">
              <a:buFont typeface="Arial" panose="020B0604020202020204" pitchFamily="34" charset="0"/>
              <a:buChar char="•"/>
            </a:pPr>
            <a:r>
              <a:rPr lang="es" b="0" i="0" u="none" baseline="0">
                <a:effectLst/>
              </a:rPr>
              <a:t>Sus </a:t>
            </a:r>
            <a:r>
              <a:rPr lang="es" b="0" i="0" u="none" baseline="0">
                <a:effectLst/>
                <a:hlinkClick r:id="rId3"/>
              </a:rPr>
              <a:t>planes de tener hijos</a:t>
            </a:r>
            <a:endParaRPr lang="es" dirty="0">
              <a:effectLst/>
            </a:endParaRPr>
          </a:p>
          <a:p>
            <a:pPr marL="171450" indent="-171450" algn="l" rtl="0">
              <a:buFont typeface="Arial" panose="020B0604020202020204" pitchFamily="34" charset="0"/>
              <a:buChar char="•"/>
            </a:pPr>
            <a:r>
              <a:rPr lang="es" b="0" i="0" u="none" baseline="0">
                <a:effectLst/>
              </a:rPr>
              <a:t>El posible riesgo de contraer zika durante el embarazo</a:t>
            </a:r>
          </a:p>
          <a:p>
            <a:pPr marL="171450" indent="-171450" algn="l" rtl="0">
              <a:buFont typeface="Arial" panose="020B0604020202020204" pitchFamily="34" charset="0"/>
              <a:buChar char="•"/>
            </a:pPr>
            <a:r>
              <a:rPr lang="es" b="0" i="0" u="none" baseline="0">
                <a:effectLst/>
              </a:rPr>
              <a:t>Las posibles exposiciones al zika de su pareja</a:t>
            </a:r>
          </a:p>
          <a:p>
            <a:pPr marL="0" marR="0" indent="0" algn="l" defTabSz="457200" rtl="0" eaLnBrk="1" fontAlgn="auto" latinLnBrk="0" hangingPunct="1">
              <a:lnSpc>
                <a:spcPct val="100000"/>
              </a:lnSpc>
              <a:spcBef>
                <a:spcPts val="0"/>
              </a:spcBef>
              <a:spcAft>
                <a:spcPts val="0"/>
              </a:spcAft>
              <a:buClrTx/>
              <a:buSzTx/>
              <a:buFontTx/>
              <a:buNone/>
              <a:tabLst/>
              <a:defRPr/>
            </a:pPr>
            <a:endParaRPr lang="es" dirty="0"/>
          </a:p>
          <a:p>
            <a:pPr marL="0" marR="0" indent="0" algn="l" defTabSz="457200" rtl="0" eaLnBrk="1" fontAlgn="auto" latinLnBrk="0" hangingPunct="1">
              <a:lnSpc>
                <a:spcPct val="100000"/>
              </a:lnSpc>
              <a:spcBef>
                <a:spcPts val="0"/>
              </a:spcBef>
              <a:spcAft>
                <a:spcPts val="0"/>
              </a:spcAft>
              <a:buClrTx/>
              <a:buSzTx/>
              <a:buFontTx/>
              <a:buNone/>
              <a:tabLst/>
              <a:defRPr/>
            </a:pPr>
            <a:r>
              <a:rPr lang="es" b="0" i="0" u="none" baseline="0"/>
              <a:t>Aquí puede encontrar las directrices sobre la transmisión sexual: http://www.cdc.gov/mmwr/volumes/65/wr/pdfs/mm6529e2.pdf </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solidFill>
                  <a:prstClr val="black"/>
                </a:solidFill>
              </a:rPr>
              <a:pPr rtl="0"/>
              <a:t>47</a:t>
            </a:fld>
            <a:endParaRPr lang="es" dirty="0">
              <a:solidFill>
                <a:prstClr val="black"/>
              </a:solidFill>
            </a:endParaRPr>
          </a:p>
        </p:txBody>
      </p:sp>
    </p:spTree>
    <p:extLst>
      <p:ext uri="{BB962C8B-B14F-4D97-AF65-F5344CB8AC3E}">
        <p14:creationId xmlns:p14="http://schemas.microsoft.com/office/powerpoint/2010/main" val="3169147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48</a:t>
            </a:fld>
            <a:endParaRPr lang="en-US" dirty="0"/>
          </a:p>
        </p:txBody>
      </p:sp>
    </p:spTree>
    <p:extLst>
      <p:ext uri="{BB962C8B-B14F-4D97-AF65-F5344CB8AC3E}">
        <p14:creationId xmlns:p14="http://schemas.microsoft.com/office/powerpoint/2010/main" val="2910537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a:solidFill>
                  <a:schemeClr val="tx1"/>
                </a:solidFill>
                <a:effectLst/>
                <a:latin typeface="+mn-lt"/>
                <a:ea typeface="+mn-ea"/>
                <a:cs typeface="+mn-cs"/>
              </a:rPr>
              <a:t>Las pruebas de detección del virus del Zika no se recomiendan en parejas asintomáticas que desean intentar procrear, en las que uno o ambos integrantes haya tenido una posible exposición al virus del Zika, por las siguientes razones:</a:t>
            </a:r>
          </a:p>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 Un resultado negativo en un análisis de sangre o en una prueba de anticuerpos pudiera tomarse como un resultado erróneamente alentador. Esto puede suceder si:</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 La prueba de sangre se realiza cuando el virus ya no está en la sangre, pero que podría estar presente en otros líquidos corporales (p. ej., el semen). </a:t>
            </a:r>
            <a:endParaRPr lang="es" sz="1200" kern="1200" dirty="0">
              <a:solidFill>
                <a:schemeClr val="tx1"/>
              </a:solidFill>
              <a:effectLst/>
              <a:latin typeface="+mn-lt"/>
              <a:ea typeface="+mn-ea"/>
              <a:cs typeface="+mn-cs"/>
              <a:sym typeface="Symbol" panose="05050102010706020507" pitchFamily="18" charset="2"/>
            </a:endParaRP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prueba de anticuerpos se realiza durante la etapa inicial de la infección, cuando los niveles de anticuerpos no están lo suficientemente altos como para detectarlos o después de la infección, cuando los niveles han disminuido hasta valores imposibles de detectar.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Ninguna de las pruebas es 100 % exacta; en ocasiones, el resultado de un examen puede ser negativo, aunque la infección esté presente.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 Aún no contamos con los conocimientos suficientes sobre la eliminación del virus del Zika en las secreciones genitales ni sobre el modo de interpretar los resultados de las pruebas en el semen o en los fluidos vaginales. La eliminación del zika en dichas secreciones puede ser intermitente; en tal caso, una persona pudiera tener un resultado negativo en una prueba, en determinado momento, aunque sea portador del virus y lo segregue nuevamente más adelante. </a:t>
            </a:r>
          </a:p>
        </p:txBody>
      </p:sp>
      <p:sp>
        <p:nvSpPr>
          <p:cNvPr id="4" name="Slide Number Placeholder 3"/>
          <p:cNvSpPr>
            <a:spLocks noGrp="1"/>
          </p:cNvSpPr>
          <p:nvPr>
            <p:ph type="sldNum" sz="quarter" idx="10"/>
          </p:nvPr>
        </p:nvSpPr>
        <p:spPr/>
        <p:txBody>
          <a:bodyPr/>
          <a:lstStyle/>
          <a:p>
            <a:pPr rtl="0"/>
            <a:fld id="{336616B6-223B-D342-8ABD-3E59DD8B7D58}" type="slidenum">
              <a:rPr/>
              <a:pPr rtl="0"/>
              <a:t>49</a:t>
            </a:fld>
            <a:endParaRPr lang="es" dirty="0"/>
          </a:p>
        </p:txBody>
      </p:sp>
    </p:spTree>
    <p:extLst>
      <p:ext uri="{BB962C8B-B14F-4D97-AF65-F5344CB8AC3E}">
        <p14:creationId xmlns:p14="http://schemas.microsoft.com/office/powerpoint/2010/main" val="68730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7 de mayo del 2015, la Organización Panamericana de la Salud (OPS) emitió una alerta con relación a los primeros casos confirmados de infección por el virus del Zika en Brasil.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Desde mayo del 2015, los CDC han estado respondiendo al creciente número de reportes de zika y han colaborado en investigaciones con la OPS y los ministerios de salud de otros países. Los primeros avisos para viajeros por el zika en Brasil se publicaron en junio del 2015.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22 de enero del 2016, los CDC activaron su Centro de Operaciones de Emergencia (EOC, por sus siglas en inglés) para responder a los brotes de zika que se estaban registrando en el continente americano y al aumento de informes sobre defectos de nacimiento y síndrome de Guillain-Barré en las áreas afectadas por esta enfermedad. El 8 de febrero de 2016 los CDC elevaron la activación de su EOC al nivel 1, el nivel más alto.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El 1.º de febrero del 2016, la Organización Mundial de la Salud (OMS) declaró una Emergencia de salud pública de interés internacional (PHEIC, por sus siglas en inglés) debido a los conglomerados de casos de microcefalia y otros trastornos neurológicos en algunas áreas afectadas por el zika. </a:t>
            </a:r>
          </a:p>
        </p:txBody>
      </p:sp>
      <p:sp>
        <p:nvSpPr>
          <p:cNvPr id="4" name="Slide Number Placeholder 3"/>
          <p:cNvSpPr>
            <a:spLocks noGrp="1"/>
          </p:cNvSpPr>
          <p:nvPr>
            <p:ph type="sldNum" sz="quarter" idx="10"/>
          </p:nvPr>
        </p:nvSpPr>
        <p:spPr/>
        <p:txBody>
          <a:bodyPr/>
          <a:lstStyle/>
          <a:p>
            <a:pPr rtl="0"/>
            <a:fld id="{336616B6-223B-D342-8ABD-3E59DD8B7D58}" type="slidenum">
              <a:rPr/>
              <a:pPr rtl="0"/>
              <a:t>5</a:t>
            </a:fld>
            <a:endParaRPr lang="es" dirty="0"/>
          </a:p>
        </p:txBody>
      </p:sp>
    </p:spTree>
    <p:extLst>
      <p:ext uri="{BB962C8B-B14F-4D97-AF65-F5344CB8AC3E}">
        <p14:creationId xmlns:p14="http://schemas.microsoft.com/office/powerpoint/2010/main" val="3979637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48507" rtl="0">
              <a:defRPr/>
            </a:pPr>
            <a:r>
              <a:rPr lang="es" sz="1200" b="0" i="0" u="none" kern="1200" baseline="0">
                <a:solidFill>
                  <a:schemeClr val="tx1"/>
                </a:solidFill>
                <a:effectLst/>
                <a:latin typeface="+mn-lt"/>
                <a:ea typeface="+mn-ea"/>
                <a:cs typeface="+mn-cs"/>
              </a:rPr>
              <a:t>Los hombres y las mujeres que viven en un área con riesgo de zika que están evaluando la posibilidad de concebir en el futuro cercano deben consultar a sus proveedores de atención médica si tienen planes de embarazo durante un brote del virus del Zika, sobre los potenciales riesgos del zika y cómo pueden prevenir la infección por el virus del Zika durante el embarazo</a:t>
            </a:r>
            <a:r>
              <a:rPr lang="es" sz="1500" b="0" i="0" u="none" baseline="0"/>
              <a:t>.</a:t>
            </a:r>
          </a:p>
          <a:p>
            <a:pPr marL="0" lvl="1" algn="l" defTabSz="948507" rtl="0">
              <a:defRPr/>
            </a:pPr>
            <a:endParaRPr lang="es" sz="1500" dirty="0"/>
          </a:p>
          <a:p>
            <a:pPr marL="0" lvl="1" algn="l" defTabSz="948507" rtl="0">
              <a:defRPr/>
            </a:pPr>
            <a:r>
              <a:rPr lang="es" sz="1500" b="0" i="0" u="none" baseline="0"/>
              <a:t> </a:t>
            </a:r>
          </a:p>
          <a:p>
            <a:pPr marL="0" lvl="1" algn="l" defTabSz="948507" rtl="0">
              <a:defRPr/>
            </a:pPr>
            <a:r>
              <a:rPr lang="es" sz="1500" b="0" i="0" u="none" baseline="0"/>
              <a:t>El asesoramiento también debe incluir una evaluación de su riesgo de exposición al virus del Zika y una charla acerca de la prevención, tanto de las picaduras de mosquitos como de la transmisión sexual del virus. </a:t>
            </a:r>
          </a:p>
          <a:p>
            <a:pPr marL="0" lvl="1" algn="l" defTabSz="948507" rtl="0">
              <a:defRPr/>
            </a:pPr>
            <a:endParaRPr lang="es" sz="1500" dirty="0"/>
          </a:p>
          <a:p>
            <a:pPr marL="0" lvl="1" algn="l" defTabSz="948507" rtl="0">
              <a:defRPr/>
            </a:pPr>
            <a:endParaRPr lang="es" sz="1500"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50</a:t>
            </a:fld>
            <a:endParaRPr lang="es" dirty="0"/>
          </a:p>
        </p:txBody>
      </p:sp>
    </p:spTree>
    <p:extLst>
      <p:ext uri="{BB962C8B-B14F-4D97-AF65-F5344CB8AC3E}">
        <p14:creationId xmlns:p14="http://schemas.microsoft.com/office/powerpoint/2010/main" val="1935381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Para obtener más información sobre intentar concebir en el contexto del brote de zika, ver: http://espanol.cdc.gov/zika/pregnancy/women-and-their-partners.html</a:t>
            </a:r>
          </a:p>
          <a:p>
            <a:endParaRPr lang="es" baseline="0" dirty="0"/>
          </a:p>
        </p:txBody>
      </p:sp>
      <p:sp>
        <p:nvSpPr>
          <p:cNvPr id="4" name="Slide Number Placeholder 3"/>
          <p:cNvSpPr>
            <a:spLocks noGrp="1"/>
          </p:cNvSpPr>
          <p:nvPr>
            <p:ph type="sldNum" sz="quarter" idx="10"/>
          </p:nvPr>
        </p:nvSpPr>
        <p:spPr/>
        <p:txBody>
          <a:bodyPr/>
          <a:lstStyle/>
          <a:p>
            <a:pPr rtl="0"/>
            <a:fld id="{336616B6-223B-D342-8ABD-3E59DD8B7D58}" type="slidenum">
              <a:rPr/>
              <a:pPr rtl="0"/>
              <a:t>51</a:t>
            </a:fld>
            <a:endParaRPr lang="es" dirty="0"/>
          </a:p>
        </p:txBody>
      </p:sp>
    </p:spTree>
    <p:extLst>
      <p:ext uri="{BB962C8B-B14F-4D97-AF65-F5344CB8AC3E}">
        <p14:creationId xmlns:p14="http://schemas.microsoft.com/office/powerpoint/2010/main" val="2947423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Para obtener más información sobre intentar concebir en el contexto del brote de zika, ver: http://espanol.cdc.gov/zika/pregnancy/women-and-their-partners.html</a:t>
            </a:r>
          </a:p>
        </p:txBody>
      </p:sp>
      <p:sp>
        <p:nvSpPr>
          <p:cNvPr id="4" name="Slide Number Placeholder 3"/>
          <p:cNvSpPr>
            <a:spLocks noGrp="1"/>
          </p:cNvSpPr>
          <p:nvPr>
            <p:ph type="sldNum" sz="quarter" idx="10"/>
          </p:nvPr>
        </p:nvSpPr>
        <p:spPr/>
        <p:txBody>
          <a:bodyPr/>
          <a:lstStyle/>
          <a:p>
            <a:pPr rtl="0"/>
            <a:fld id="{336616B6-223B-D342-8ABD-3E59DD8B7D58}" type="slidenum">
              <a:rPr/>
              <a:pPr rtl="0"/>
              <a:t>52</a:t>
            </a:fld>
            <a:endParaRPr lang="es" dirty="0"/>
          </a:p>
        </p:txBody>
      </p:sp>
    </p:spTree>
    <p:extLst>
      <p:ext uri="{BB962C8B-B14F-4D97-AF65-F5344CB8AC3E}">
        <p14:creationId xmlns:p14="http://schemas.microsoft.com/office/powerpoint/2010/main" val="2614599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Para obtener más información sobre intentar concebir en el contexto del brote de zika, ver: http://espanol.cdc.gov/zika/pregnancy/women-and-their-partners.html</a:t>
            </a:r>
          </a:p>
        </p:txBody>
      </p:sp>
      <p:sp>
        <p:nvSpPr>
          <p:cNvPr id="4" name="Slide Number Placeholder 3"/>
          <p:cNvSpPr>
            <a:spLocks noGrp="1"/>
          </p:cNvSpPr>
          <p:nvPr>
            <p:ph type="sldNum" sz="quarter" idx="10"/>
          </p:nvPr>
        </p:nvSpPr>
        <p:spPr/>
        <p:txBody>
          <a:bodyPr/>
          <a:lstStyle/>
          <a:p>
            <a:pPr rtl="0"/>
            <a:fld id="{336616B6-223B-D342-8ABD-3E59DD8B7D58}" type="slidenum">
              <a:rPr/>
              <a:pPr rtl="0"/>
              <a:t>53</a:t>
            </a:fld>
            <a:endParaRPr lang="es" dirty="0"/>
          </a:p>
        </p:txBody>
      </p:sp>
    </p:spTree>
    <p:extLst>
      <p:ext uri="{BB962C8B-B14F-4D97-AF65-F5344CB8AC3E}">
        <p14:creationId xmlns:p14="http://schemas.microsoft.com/office/powerpoint/2010/main" val="174125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54</a:t>
            </a:fld>
            <a:endParaRPr lang="en-US" dirty="0"/>
          </a:p>
        </p:txBody>
      </p:sp>
    </p:spTree>
    <p:extLst>
      <p:ext uri="{BB962C8B-B14F-4D97-AF65-F5344CB8AC3E}">
        <p14:creationId xmlns:p14="http://schemas.microsoft.com/office/powerpoint/2010/main" val="718899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El personal que atiende a mujeres embarazadas puede prestar servicios a pacientes con infección por el virus del Zika. No obstante, los directivos de los centros y los supervisores deben imponer el criterio al momento de organizar al personal al que le preocupe una posible exposición, incluida la exposición percutánea (pinchazos o cortes), o la exposición de piel no intacta (piel lastimada o resquebrajada) o membranas mucosas a alguno de los siguientes: sangre, líquidos corporales, secreciones y excreciones. </a:t>
            </a:r>
          </a:p>
          <a:p>
            <a:endParaRPr lang="es" dirty="0">
              <a:effectLst/>
            </a:endParaRPr>
          </a:p>
          <a:p>
            <a:pPr algn="l" rtl="0"/>
            <a:r>
              <a:rPr lang="es" b="0" i="0" u="none" baseline="0"/>
              <a:t>Consulte http://espanol.cdc.gov/zika/hc-providers/infection-control.html para obtener más información</a:t>
            </a:r>
          </a:p>
        </p:txBody>
      </p:sp>
      <p:sp>
        <p:nvSpPr>
          <p:cNvPr id="4" name="Slide Number Placeholder 3"/>
          <p:cNvSpPr>
            <a:spLocks noGrp="1"/>
          </p:cNvSpPr>
          <p:nvPr>
            <p:ph type="sldNum" sz="quarter" idx="10"/>
          </p:nvPr>
        </p:nvSpPr>
        <p:spPr/>
        <p:txBody>
          <a:bodyPr/>
          <a:lstStyle/>
          <a:p>
            <a:pPr rtl="0"/>
            <a:fld id="{336616B6-223B-D342-8ABD-3E59DD8B7D58}" type="slidenum">
              <a:rPr/>
              <a:pPr rtl="0"/>
              <a:t>55</a:t>
            </a:fld>
            <a:endParaRPr lang="es" dirty="0"/>
          </a:p>
        </p:txBody>
      </p:sp>
    </p:spTree>
    <p:extLst>
      <p:ext uri="{BB962C8B-B14F-4D97-AF65-F5344CB8AC3E}">
        <p14:creationId xmlns:p14="http://schemas.microsoft.com/office/powerpoint/2010/main" val="3367835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En ausencia de una exposición ocupacional, el personal de atención médica con posible exposición al zika debe ser evaluado para saber si se indican pruebas de detección, en función de las mismas directrices que se aplican al público en general. </a:t>
            </a:r>
          </a:p>
          <a:p>
            <a:endParaRPr lang="es" dirty="0">
              <a:effectLst/>
            </a:endParaRPr>
          </a:p>
          <a:p>
            <a:pPr algn="l" rtl="0"/>
            <a:r>
              <a:rPr lang="es" b="0" i="0" u="none" baseline="0">
                <a:effectLst/>
              </a:rPr>
              <a:t>Las pruebas de detección de zika de rutina no están indicadas en personal de atención médica asintomático que atiende a pacientes con infección por el virus del Zika.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56</a:t>
            </a:fld>
            <a:endParaRPr lang="es" dirty="0"/>
          </a:p>
        </p:txBody>
      </p:sp>
    </p:spTree>
    <p:extLst>
      <p:ext uri="{BB962C8B-B14F-4D97-AF65-F5344CB8AC3E}">
        <p14:creationId xmlns:p14="http://schemas.microsoft.com/office/powerpoint/2010/main" val="3025388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57</a:t>
            </a:fld>
            <a:endParaRPr lang="en-US" dirty="0"/>
          </a:p>
        </p:txBody>
      </p:sp>
    </p:spTree>
    <p:extLst>
      <p:ext uri="{BB962C8B-B14F-4D97-AF65-F5344CB8AC3E}">
        <p14:creationId xmlns:p14="http://schemas.microsoft.com/office/powerpoint/2010/main" val="235440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El riesgo de zika es más preocupante para las mujeres embarazadas, ya que pueden transmitir el virus a su feto en desarrollo si se infectan durante el embarazo. Como la infección por el virus del Zika es una de las causas de </a:t>
            </a:r>
            <a:r>
              <a:rPr lang="es" sz="1200" b="0" i="0" u="sng" kern="1200" baseline="0">
                <a:solidFill>
                  <a:schemeClr val="tx1"/>
                </a:solidFill>
                <a:effectLst/>
                <a:latin typeface="+mn-lt"/>
                <a:ea typeface="+mn-ea"/>
                <a:cs typeface="+mn-cs"/>
                <a:hlinkClick r:id="rId3" action="ppaction://hlinkfile"/>
              </a:rPr>
              <a:t>microcefalia</a:t>
            </a:r>
            <a:r>
              <a:rPr lang="es" sz="1200" b="0" i="0" u="none" kern="1200" baseline="0">
                <a:solidFill>
                  <a:schemeClr val="tx1"/>
                </a:solidFill>
                <a:effectLst/>
                <a:latin typeface="+mn-lt"/>
                <a:ea typeface="+mn-ea"/>
                <a:cs typeface="+mn-cs"/>
              </a:rPr>
              <a:t> y anomalías cerebrales graves, y se la ha asociado a otros defectos de nacimiento, las mujeres embarazadas deben seguir estrictamente las </a:t>
            </a:r>
            <a:r>
              <a:rPr lang="es" sz="1200" b="0" i="0" u="sng" kern="1200" baseline="0">
                <a:solidFill>
                  <a:schemeClr val="tx1"/>
                </a:solidFill>
                <a:effectLst/>
                <a:latin typeface="+mn-lt"/>
                <a:ea typeface="+mn-ea"/>
                <a:cs typeface="+mn-cs"/>
                <a:hlinkClick r:id="rId4"/>
              </a:rPr>
              <a:t>medidas para prevenir las picaduras de mosquitos</a:t>
            </a:r>
            <a:r>
              <a:rPr lang="es" sz="1200" b="0" i="0" u="none" kern="1200" baseline="0">
                <a:solidFill>
                  <a:schemeClr val="tx1"/>
                </a:solidFill>
                <a:effectLst/>
                <a:latin typeface="+mn-lt"/>
                <a:ea typeface="+mn-ea"/>
                <a:cs typeface="+mn-cs"/>
              </a:rPr>
              <a:t> y para </a:t>
            </a:r>
            <a:r>
              <a:rPr lang="es" sz="1200" b="0" i="0" u="sng" kern="1200" baseline="0">
                <a:solidFill>
                  <a:schemeClr val="tx1"/>
                </a:solidFill>
                <a:effectLst/>
                <a:latin typeface="+mn-lt"/>
                <a:ea typeface="+mn-ea"/>
                <a:cs typeface="+mn-cs"/>
                <a:hlinkClick r:id="rId5" action="ppaction://hlinkfile"/>
              </a:rPr>
              <a:t>protegerse de la transmisión sexual</a:t>
            </a:r>
            <a:r>
              <a:rPr lang="es" sz="1200" b="0" i="0" u="none" kern="1200" baseline="0">
                <a:solidFill>
                  <a:schemeClr val="tx1"/>
                </a:solidFill>
                <a:effectLst/>
                <a:latin typeface="+mn-lt"/>
                <a:ea typeface="+mn-ea"/>
                <a:cs typeface="+mn-cs"/>
              </a:rPr>
              <a:t> durante todo el embarazo.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58</a:t>
            </a:fld>
            <a:endParaRPr lang="es" dirty="0"/>
          </a:p>
        </p:txBody>
      </p:sp>
    </p:spTree>
    <p:extLst>
      <p:ext uri="{BB962C8B-B14F-4D97-AF65-F5344CB8AC3E}">
        <p14:creationId xmlns:p14="http://schemas.microsoft.com/office/powerpoint/2010/main" val="4168969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No tomar aspirina ni otros medicamentos antinflamatorios no esteroideos (AINE) hasta que se descarte el dengue y así reducir el riesgo de hemorragia.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59</a:t>
            </a:fld>
            <a:endParaRPr lang="es" dirty="0"/>
          </a:p>
        </p:txBody>
      </p:sp>
    </p:spTree>
    <p:extLst>
      <p:ext uri="{BB962C8B-B14F-4D97-AF65-F5344CB8AC3E}">
        <p14:creationId xmlns:p14="http://schemas.microsoft.com/office/powerpoint/2010/main" val="81872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Tx/>
              <a:buChar char="-"/>
            </a:pPr>
            <a:r>
              <a:rPr lang="es" b="0" i="0" u="none" baseline="0"/>
              <a:t>Se han reportado casos de transmisión sexual hombre a hombre, hombre a mujer y mujer a hombre.</a:t>
            </a:r>
          </a:p>
          <a:p>
            <a:pPr marL="171450" indent="-171450" algn="l" rtl="0">
              <a:buFontTx/>
              <a:buChar char="-"/>
            </a:pPr>
            <a:r>
              <a:rPr lang="es" b="0" i="0" u="none" baseline="0"/>
              <a:t>Se reportó 1 caso de exposición en laboratorio en los EE. UU.</a:t>
            </a:r>
          </a:p>
          <a:p>
            <a:pPr marL="171450" indent="-171450" algn="l" rtl="0">
              <a:buFontTx/>
              <a:buChar char="-"/>
            </a:pP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a:t>
            </a:fld>
            <a:endParaRPr lang="es" dirty="0"/>
          </a:p>
        </p:txBody>
      </p:sp>
    </p:spTree>
    <p:extLst>
      <p:ext uri="{BB962C8B-B14F-4D97-AF65-F5344CB8AC3E}">
        <p14:creationId xmlns:p14="http://schemas.microsoft.com/office/powerpoint/2010/main" val="31236388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Durante la primera semana de la infección, el virus del Zika está presente en la sangre y puede pasar de una persona infectada a un mosquito que la pique. El mosquito infectado puede luego propagar el virus a otras personas.</a:t>
            </a:r>
          </a:p>
          <a:p>
            <a:pPr marL="171450" indent="-171450" algn="l" rtl="0">
              <a:buFont typeface="Arial" panose="020B0604020202020204" pitchFamily="34" charset="0"/>
              <a:buChar char="•"/>
            </a:pPr>
            <a:r>
              <a:rPr lang="es" b="0" i="0" u="none" baseline="0"/>
              <a:t>Para ayudar a prevenir que se enfermen otras personas, siga estrictamente las medidas de prevención de picaduras de mosquitos durante la primera semana de la enfermedad. </a:t>
            </a:r>
          </a:p>
          <a:p>
            <a:pPr marL="171450" indent="-171450" algn="l" rtl="0">
              <a:buFont typeface="Arial" panose="020B0604020202020204" pitchFamily="34" charset="0"/>
              <a:buChar char="•"/>
            </a:pPr>
            <a:r>
              <a:rPr lang="es" b="0" i="0" u="none" baseline="0"/>
              <a:t>Aunque no se sientan mal, los viajeros que regresan a los Estados Unidos provenientes de un área con zika deberían tomar medidas para evitar las picaduras de mosquitos durante al menos 3 semanas. Estas medidas evitarán la transmisión del zika a los mosquitos, los que podrían a su vez transmitirlo a otras personas.</a:t>
            </a: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60</a:t>
            </a:fld>
            <a:endParaRPr lang="es" dirty="0"/>
          </a:p>
        </p:txBody>
      </p:sp>
    </p:spTree>
    <p:extLst>
      <p:ext uri="{BB962C8B-B14F-4D97-AF65-F5344CB8AC3E}">
        <p14:creationId xmlns:p14="http://schemas.microsoft.com/office/powerpoint/2010/main" val="12900422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a:solidFill>
                  <a:schemeClr val="tx1"/>
                </a:solidFill>
                <a:effectLst/>
                <a:latin typeface="+mn-lt"/>
                <a:ea typeface="+mn-ea"/>
                <a:cs typeface="+mn-cs"/>
              </a:rPr>
              <a:t>La mejor forma de prevenir las enfermedades propagadas por mosquitos es protegerse y proteger a su familia de las picaduras de mosquitos.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61</a:t>
            </a:fld>
            <a:endParaRPr lang="es" dirty="0"/>
          </a:p>
        </p:txBody>
      </p:sp>
    </p:spTree>
    <p:extLst>
      <p:ext uri="{BB962C8B-B14F-4D97-AF65-F5344CB8AC3E}">
        <p14:creationId xmlns:p14="http://schemas.microsoft.com/office/powerpoint/2010/main" val="300451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se conoce la eficacia de los repelentes de insectos no registrados en la EPA, incluidos algunos repelentes naturales. </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eficacia de algunos repelentes de insectos naturales, frecuentemente hechos con aceites naturales, no ha sido evaluada. Los repelentes de insectos caseros podrían no proteger contra las picaduras de mosquitos.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Algunos productos naturales están registrados en la EPA. </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Estos productos naturales autorizados por la EPA incluyen para-mentano-diol, aceite de eucalipto de limón y 2-undecanona.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62</a:t>
            </a:fld>
            <a:endParaRPr lang="es" dirty="0"/>
          </a:p>
        </p:txBody>
      </p:sp>
    </p:spTree>
    <p:extLst>
      <p:ext uri="{BB962C8B-B14F-4D97-AF65-F5344CB8AC3E}">
        <p14:creationId xmlns:p14="http://schemas.microsoft.com/office/powerpoint/2010/main" val="1612307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Cubra la cuna, el cochecito y el portabebé con un mosquitero.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Adultos: Rocíe el repelente de insectos en sus manos y luego páselas por el rostro del niño.</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63</a:t>
            </a:fld>
            <a:endParaRPr lang="es" dirty="0"/>
          </a:p>
        </p:txBody>
      </p:sp>
    </p:spTree>
    <p:extLst>
      <p:ext uri="{BB962C8B-B14F-4D97-AF65-F5344CB8AC3E}">
        <p14:creationId xmlns:p14="http://schemas.microsoft.com/office/powerpoint/2010/main" val="1850417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64</a:t>
            </a:fld>
            <a:endParaRPr lang="es" dirty="0"/>
          </a:p>
        </p:txBody>
      </p:sp>
    </p:spTree>
    <p:extLst>
      <p:ext uri="{BB962C8B-B14F-4D97-AF65-F5344CB8AC3E}">
        <p14:creationId xmlns:p14="http://schemas.microsoft.com/office/powerpoint/2010/main" val="26530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effectLst/>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dirty="0"/>
              <a:t>Hasta ahora, no se han confirmado casos de contagio por transfusión de sangre en los Estados Unidos.</a:t>
            </a:r>
            <a:endParaRPr lang="e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dirty="0">
                <a:solidFill>
                  <a:schemeClr val="tx1"/>
                </a:solidFill>
                <a:effectLst/>
                <a:latin typeface="+mn-lt"/>
                <a:ea typeface="+mn-ea"/>
                <a:cs typeface="+mn-cs"/>
              </a:rPr>
              <a:t>En la actualidad, el virus del Zika supone un riesgo menor para los bancos de sangre en el territorio continental de los Estados Unidos, pero la situación podría cambiar en dependencia de la cantidad de personas que se infecte con el virus. </a:t>
            </a:r>
          </a:p>
          <a:p>
            <a:pPr marL="628650" lvl="1"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En agosto del 2016, la FDA emitió directrices revisadas que hacen un llamado a los bancos de sangre de los Estados Unidos para que analicen, con efecto inmediato, toda la sangre donada a fin de detectar el virus del Zika en los estados afectados, dentro de 4 semanas en los estados de alto riesgo y dentro de 12 semanas en todos los estados. En la actualidad, toda la sangre extraída en los Estados Unidos y sus territorios se debe analizar para detectar el virus del Zika. </a:t>
            </a:r>
          </a:p>
          <a:p>
            <a:pPr marL="628650" lvl="1"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Se han producido casos presuntos de transmisión del virus del Zika a través de transfusiones de sangre en Brasil.</a:t>
            </a:r>
          </a:p>
          <a:p>
            <a:pPr marL="628650" lvl="1"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Durante el brote del virus del Zika que se produjo en la Polinesia Francesa en 2013-2014, un 2,8 % de los donantes de sangre dieron positivos en la prueba del zika. En brotes anteriores en otros lugares, también se comprobó la presencia del virus en la sangre de los donantes.</a:t>
            </a:r>
          </a:p>
          <a:p>
            <a:pPr marL="628650" lvl="1"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Es posible que el zika se transmita a través de la lactancia. </a:t>
            </a:r>
            <a:endParaRPr lang="e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dirty="0">
                <a:solidFill>
                  <a:schemeClr val="tx1"/>
                </a:solidFill>
                <a:effectLst/>
                <a:latin typeface="+mn-lt"/>
                <a:ea typeface="+mn-ea"/>
                <a:cs typeface="+mn-cs"/>
              </a:rPr>
              <a:t>No obstante, los CDC y la Organización Mundial de la Salud recomiendan que los bebés que nazcan de madres con infección por el virus del Zika presunta, probable o confirmada, o que viven en un área con Zika o que viajaron a un área afectada, sean alimentados según las </a:t>
            </a:r>
            <a:r>
              <a:rPr lang="es" sz="1200" b="0" i="0" u="sng" kern="1200" baseline="0" dirty="0">
                <a:solidFill>
                  <a:schemeClr val="tx1"/>
                </a:solidFill>
                <a:effectLst/>
                <a:latin typeface="+mn-lt"/>
                <a:ea typeface="+mn-ea"/>
                <a:cs typeface="+mn-cs"/>
                <a:hlinkClick r:id="rId3"/>
              </a:rPr>
              <a:t>directrices de alimentación de bebés</a:t>
            </a:r>
            <a:r>
              <a:rPr lang="es" sz="1200" b="0" i="0" u="none" kern="1200" baseline="0" dirty="0">
                <a:solidFill>
                  <a:schemeClr val="tx1"/>
                </a:solidFill>
                <a:effectLst/>
                <a:latin typeface="+mn-lt"/>
                <a:ea typeface="+mn-ea"/>
                <a:cs typeface="+mn-cs"/>
              </a:rPr>
              <a:t> habituales.</a:t>
            </a:r>
          </a:p>
          <a:p>
            <a:pPr marL="457200" lvl="1" indent="0" algn="l" rtl="0">
              <a:buFont typeface="Arial" panose="020B0604020202020204" pitchFamily="34" charset="0"/>
              <a:buNone/>
            </a:pPr>
            <a:endParaRPr lang="es" dirty="0">
              <a:effectLst/>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7</a:t>
            </a:fld>
            <a:endParaRPr lang="es" dirty="0"/>
          </a:p>
        </p:txBody>
      </p:sp>
    </p:spTree>
    <p:extLst>
      <p:ext uri="{BB962C8B-B14F-4D97-AF65-F5344CB8AC3E}">
        <p14:creationId xmlns:p14="http://schemas.microsoft.com/office/powerpoint/2010/main" val="190640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Para leer todo el estudio, visite http://www.nejm.org/doi/full/10.1056/NEJMoa0805715</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8</a:t>
            </a:fld>
            <a:endParaRPr lang="es" dirty="0"/>
          </a:p>
        </p:txBody>
      </p:sp>
    </p:spTree>
    <p:extLst>
      <p:ext uri="{BB962C8B-B14F-4D97-AF65-F5344CB8AC3E}">
        <p14:creationId xmlns:p14="http://schemas.microsoft.com/office/powerpoint/2010/main" val="303513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El zika se ha detectado en fluidos genitales, incluidos el semen y los fluidos vaginales. Hay estudios en marcha para averiguar cuánto tiempo permanece el zika en la orina, el semen y el flujo vaginal de las personas con zika, y durante cuánto tiempo puede transmitirse a las parejas sexuales. Según las investigaciones más actuales, el zika puede permanecer en el semen más tiempo que en otros líquidos corporales, incluidos el flujo vaginal, la orina y la sangre.  </a:t>
            </a:r>
          </a:p>
          <a:p>
            <a:pPr lvl="1" algn="l" rtl="0"/>
            <a:r>
              <a:rPr lang="es" sz="1200" b="0" i="0" u="none" kern="1200" baseline="0">
                <a:solidFill>
                  <a:schemeClr val="tx1"/>
                </a:solidFill>
                <a:effectLst/>
                <a:latin typeface="+mn-lt"/>
                <a:ea typeface="+mn-ea"/>
                <a:cs typeface="+mn-cs"/>
              </a:rPr>
              <a:t>Entre cuatro informes publicados de cultivo de virus del Zika en semen, se reportó la presencia del virus en el semen hasta 69 días después de la aparición de los síntomas. </a:t>
            </a:r>
          </a:p>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han hallado restos del virus del Zika (ARN del zika) en semen hasta 188 días después de la aparición de los síntomas y en los fluidos vaginal y cervical, hasta 3 y 11 días después de la aparición de los síntomas, respectivamente.</a:t>
            </a:r>
            <a:r>
              <a:rPr lang="es" sz="1050" b="0" i="0" u="none" kern="1200" baseline="0">
                <a:solidFill>
                  <a:schemeClr val="tx1"/>
                </a:solidFill>
                <a:effectLst/>
                <a:latin typeface="+mn-lt"/>
                <a:ea typeface="+mn-ea"/>
                <a:cs typeface="+mn-cs"/>
              </a:rPr>
              <a:t>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9</a:t>
            </a:fld>
            <a:endParaRPr lang="es" dirty="0"/>
          </a:p>
        </p:txBody>
      </p:sp>
    </p:spTree>
    <p:extLst>
      <p:ext uri="{BB962C8B-B14F-4D97-AF65-F5344CB8AC3E}">
        <p14:creationId xmlns:p14="http://schemas.microsoft.com/office/powerpoint/2010/main" val="3726829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u="none" strike="noStrike" cap="none" normalizeH="0" baseline="0" dirty="0">
                <a:ln>
                  <a:noFill/>
                </a:ln>
                <a:solidFill>
                  <a:schemeClr val="bg2"/>
                </a:solidFill>
                <a:latin typeface="Arial"/>
                <a:cs typeface="Arial"/>
              </a:rPr>
              <a:t>Respuesta de los CDC al </a:t>
            </a:r>
            <a:r>
              <a:rPr kumimoji="0" lang="es-ES" altLang="en-US" sz="1800" b="1" u="none" strike="noStrike" cap="none" normalizeH="0" baseline="0" dirty="0">
                <a:ln>
                  <a:noFill/>
                </a:ln>
                <a:solidFill>
                  <a:schemeClr val="bg2"/>
                </a:solidFill>
                <a:latin typeface="Arial"/>
                <a:cs typeface="Arial"/>
              </a:rPr>
              <a:t>zika</a:t>
            </a:r>
            <a:endParaRPr kumimoji="0" lang="en-US" altLang="en-US" sz="1800" b="1" u="none" strike="noStrike" cap="none" normalizeH="0" baseline="0" dirty="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4980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3981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80685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99858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111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56575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29579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403095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80621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67895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2433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24566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31141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200207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53573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945CF-F0EC-40C2-B8EC-2E3F7A9BAF6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F62C85-7B92-4B38-BFBC-FB9902CE921A}" type="slidenum">
              <a:rPr lang="en-US" smtClean="0"/>
              <a:t>‹#›</a:t>
            </a:fld>
            <a:endParaRPr lang="en-US" dirty="0"/>
          </a:p>
        </p:txBody>
      </p:sp>
    </p:spTree>
    <p:extLst>
      <p:ext uri="{BB962C8B-B14F-4D97-AF65-F5344CB8AC3E}">
        <p14:creationId xmlns:p14="http://schemas.microsoft.com/office/powerpoint/2010/main" val="141147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8"/>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altLang="en-US" sz="1800" dirty="0">
                <a:solidFill>
                  <a:srgbClr val="FFFFFF"/>
                </a:solidFill>
                <a:latin typeface="Arial"/>
                <a:cs typeface="Arial"/>
              </a:rPr>
              <a:t>CDC’S Response to </a:t>
            </a:r>
            <a:r>
              <a:rPr lang="en-US" altLang="en-US" sz="1800" b="1" dirty="0">
                <a:solidFill>
                  <a:srgbClr val="FFFFFF"/>
                </a:solidFill>
                <a:latin typeface="Arial"/>
                <a:cs typeface="Arial"/>
              </a:rPr>
              <a:t>Zika</a:t>
            </a:r>
          </a:p>
        </p:txBody>
      </p:sp>
    </p:spTree>
    <p:extLst>
      <p:ext uri="{BB962C8B-B14F-4D97-AF65-F5344CB8AC3E}">
        <p14:creationId xmlns:p14="http://schemas.microsoft.com/office/powerpoint/2010/main" val="63265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59006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726798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126602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6"/>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59889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8415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2"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043751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2"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325386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974"/>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3" y="361906"/>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2"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99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410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2"/>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71344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305872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0892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2756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5834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7328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4673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0927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1217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7" name="Picture 6" descr="Header-02.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58" r:id="rId5"/>
    <p:sldLayoutId id="2147483657" r:id="rId6"/>
    <p:sldLayoutId id="2147483660" r:id="rId7"/>
    <p:sldLayoutId id="2147483661" r:id="rId8"/>
    <p:sldLayoutId id="2147483695" r:id="rId9"/>
    <p:sldLayoutId id="2147483651" r:id="rId10"/>
    <p:sldLayoutId id="2147483652" r:id="rId11"/>
    <p:sldLayoutId id="2147483654" r:id="rId12"/>
    <p:sldLayoutId id="2147483655" r:id="rId13"/>
  </p:sldLayoutIdLst>
  <p:hf hdr="0" ftr="0" dt="0"/>
  <p:txStyles>
    <p:titleStyle>
      <a:lvl1pPr algn="l" defTabSz="457200" rtl="0" eaLnBrk="1" latinLnBrk="0" hangingPunct="1">
        <a:spcBef>
          <a:spcPct val="0"/>
        </a:spcBef>
        <a:buNone/>
        <a:defRPr sz="2400" b="0" i="0" u="none"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b="0" i="0" u="none"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71945CF-F0EC-40C2-B8EC-2E3F7A9BAF66}" type="datetimeFigureOut">
              <a:rPr lang="en-US" smtClean="0"/>
              <a:t>5/24/2017</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EF62C85-7B92-4B38-BFBC-FB9902CE921A}" type="slidenum">
              <a:rPr lang="en-US" smtClean="0"/>
              <a:t>‹#›</a:t>
            </a:fld>
            <a:endParaRPr lang="en-US" dirty="0"/>
          </a:p>
        </p:txBody>
      </p:sp>
    </p:spTree>
    <p:extLst>
      <p:ext uri="{BB962C8B-B14F-4D97-AF65-F5344CB8AC3E}">
        <p14:creationId xmlns:p14="http://schemas.microsoft.com/office/powerpoint/2010/main" val="1767454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6"/>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pPr defTabSz="457189"/>
            <a:r>
              <a:rPr lang="en-US" dirty="0"/>
              <a:t>‹#›</a:t>
            </a:r>
          </a:p>
        </p:txBody>
      </p:sp>
      <p:pic>
        <p:nvPicPr>
          <p:cNvPr id="7" name="Picture 6" descr="Header-02.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1"/>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srgbClr val="228E92"/>
              </a:solidFill>
            </a:endParaRPr>
          </a:p>
        </p:txBody>
      </p:sp>
    </p:spTree>
    <p:extLst>
      <p:ext uri="{BB962C8B-B14F-4D97-AF65-F5344CB8AC3E}">
        <p14:creationId xmlns:p14="http://schemas.microsoft.com/office/powerpoint/2010/main" val="36215505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457189" rtl="0" eaLnBrk="1" latinLnBrk="0" hangingPunct="1">
        <a:spcBef>
          <a:spcPct val="0"/>
        </a:spcBef>
        <a:buNone/>
        <a:defRPr sz="2400" kern="1200">
          <a:solidFill>
            <a:schemeClr val="tx1"/>
          </a:solidFill>
          <a:latin typeface="Arial"/>
          <a:ea typeface="+mj-ea"/>
          <a:cs typeface="Arial"/>
        </a:defRPr>
      </a:lvl1pPr>
    </p:titleStyle>
    <p:bodyStyle>
      <a:lvl1pPr marL="342892" marR="0" indent="-342892" algn="l" defTabSz="457189"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31" marR="0" indent="-285743" algn="l" defTabSz="457189"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2972"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160" marR="0" indent="-228594" algn="l" defTabSz="457189"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348" marR="0" indent="-228594" algn="l" defTabSz="457189"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ZIKAMCH@cdc.gov"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cdc.gov/condomeffectiveness/male-condom-use.html"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espanol.cdc.gov/zika/geo/index.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espanol.cdc.gov/zika/prevention/controlling-mosquitoes-at-home.html" TargetMode="External"/><Relationship Id="rId2" Type="http://schemas.openxmlformats.org/officeDocument/2006/relationships/notesSlide" Target="../notesSlides/notesSlide6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hyperlink" Target="http://www.epa.gov/insect-repellents/find-insect-repellent-right-you" TargetMode="External"/><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zika"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cdc.gov/zika/comm-resources/clinicianppt.pptx" TargetMode="External"/><Relationship Id="rId4" Type="http://schemas.openxmlformats.org/officeDocument/2006/relationships/hyperlink" Target="http://www.cdc.gov/zika/hc-providers/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rtl="0">
              <a:lnSpc>
                <a:spcPct val="80000"/>
              </a:lnSpc>
            </a:pPr>
            <a:r>
              <a:rPr lang="es" sz="4000" b="1" i="0" u="none" baseline="0" dirty="0"/>
              <a:t>VIRUS DEL ZIKA: </a:t>
            </a:r>
            <a:r>
              <a:rPr lang="es" sz="4000" b="0" i="0" u="none" baseline="0" dirty="0"/>
              <a:t>INFORMACIÓN PARA MÉDICOS CLÍNICOS</a:t>
            </a:r>
          </a:p>
        </p:txBody>
      </p:sp>
      <p:sp>
        <p:nvSpPr>
          <p:cNvPr id="4" name="TextBox 3"/>
          <p:cNvSpPr txBox="1"/>
          <p:nvPr/>
        </p:nvSpPr>
        <p:spPr>
          <a:xfrm>
            <a:off x="3497056" y="4557053"/>
            <a:ext cx="3156405" cy="276999"/>
          </a:xfrm>
          <a:prstGeom prst="rect">
            <a:avLst/>
          </a:prstGeom>
          <a:noFill/>
        </p:spPr>
        <p:txBody>
          <a:bodyPr wrap="square" rtlCol="0">
            <a:spAutoFit/>
          </a:bodyPr>
          <a:lstStyle/>
          <a:p>
            <a:pPr algn="r" rtl="0"/>
            <a:r>
              <a:rPr lang="es" sz="1200" b="0" i="0" u="none" baseline="0" dirty="0">
                <a:latin typeface="Arial" panose="020B0604020202020204" pitchFamily="34" charset="0"/>
                <a:cs typeface="Arial" panose="020B0604020202020204" pitchFamily="34" charset="0"/>
              </a:rPr>
              <a:t>Actualización: 9 de mayo del 2017</a:t>
            </a:r>
          </a:p>
        </p:txBody>
      </p:sp>
    </p:spTree>
    <p:extLst>
      <p:ext uri="{BB962C8B-B14F-4D97-AF65-F5344CB8AC3E}">
        <p14:creationId xmlns:p14="http://schemas.microsoft.com/office/powerpoint/2010/main" val="262089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s" b="0" i="0" u="none" baseline="0"/>
              <a:t>El cuadro clínico suele ser leve.</a:t>
            </a:r>
          </a:p>
          <a:p>
            <a:pPr algn="l" rtl="0"/>
            <a:r>
              <a:rPr lang="es" b="0" i="0" u="none" baseline="0"/>
              <a:t>Los síntomas persisten durante varios días a una semana. </a:t>
            </a:r>
          </a:p>
          <a:p>
            <a:pPr algn="l" rtl="0"/>
            <a:r>
              <a:rPr lang="es" b="0" i="0" u="none" baseline="0"/>
              <a:t>No son comunes los casos de enfermedad grave que requieren hospitalización.</a:t>
            </a:r>
          </a:p>
          <a:p>
            <a:pPr algn="l" rtl="0"/>
            <a:r>
              <a:rPr lang="es" b="0" i="0" u="none" baseline="0"/>
              <a:t>Las muertes son muy poco frecuentes.</a:t>
            </a:r>
          </a:p>
          <a:p>
            <a:pPr algn="l" rtl="0"/>
            <a:r>
              <a:rPr lang="es" b="0" i="0" u="none" baseline="0"/>
              <a:t>Las investigaciones sugieren que el Síndrome de Guillain-Barré (SGB) está estrechamente asociado al zika, aunque solo una proporción pequeña de personas con infección reciente por el virus del Zika padece el SGB.</a:t>
            </a:r>
          </a:p>
        </p:txBody>
      </p:sp>
      <p:sp>
        <p:nvSpPr>
          <p:cNvPr id="3" name="Title 2"/>
          <p:cNvSpPr>
            <a:spLocks noGrp="1"/>
          </p:cNvSpPr>
          <p:nvPr>
            <p:ph type="title"/>
          </p:nvPr>
        </p:nvSpPr>
        <p:spPr/>
        <p:txBody>
          <a:bodyPr/>
          <a:lstStyle/>
          <a:p>
            <a:pPr algn="l" rtl="0"/>
            <a:r>
              <a:rPr lang="es" b="0" i="0" u="none" baseline="0"/>
              <a:t>Curso del cuadro clínico del virus del Zika y sus consecuencias</a:t>
            </a:r>
          </a:p>
        </p:txBody>
      </p:sp>
      <p:pic>
        <p:nvPicPr>
          <p:cNvPr id="5" name="Picture 4" descr="Male doctor checking the throat glands of a male patient on an exam table. " title="Doctor examining a male patient.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752038" y="627275"/>
            <a:ext cx="3391962" cy="4389598"/>
          </a:xfrm>
          <a:prstGeom prst="rect">
            <a:avLst/>
          </a:prstGeom>
        </p:spPr>
      </p:pic>
    </p:spTree>
    <p:extLst>
      <p:ext uri="{BB962C8B-B14F-4D97-AF65-F5344CB8AC3E}">
        <p14:creationId xmlns:p14="http://schemas.microsoft.com/office/powerpoint/2010/main" val="400976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74987"/>
            <a:ext cx="4957169" cy="3394472"/>
          </a:xfrm>
        </p:spPr>
        <p:txBody>
          <a:bodyPr/>
          <a:lstStyle/>
          <a:p>
            <a:pPr algn="l" rtl="0"/>
            <a:r>
              <a:rPr lang="es" b="0" i="0" u="none" baseline="0"/>
              <a:t>Muchas infecciones son asintomáticas</a:t>
            </a:r>
          </a:p>
          <a:p>
            <a:pPr algn="l" rtl="0"/>
            <a:r>
              <a:rPr lang="es" b="0" i="0" u="none" baseline="0"/>
              <a:t>Fiebre de aparición repentina</a:t>
            </a:r>
          </a:p>
          <a:p>
            <a:pPr algn="l" rtl="0"/>
            <a:r>
              <a:rPr lang="es" b="0" i="0" u="none" baseline="0"/>
              <a:t>Sarpullido maculopapular</a:t>
            </a:r>
          </a:p>
          <a:p>
            <a:pPr algn="l" rtl="0"/>
            <a:r>
              <a:rPr lang="es" b="0" i="0" u="none" baseline="0"/>
              <a:t>Dolor de cabeza</a:t>
            </a:r>
          </a:p>
          <a:p>
            <a:pPr algn="l" rtl="0"/>
            <a:r>
              <a:rPr lang="es" b="0" i="0" u="none" baseline="0"/>
              <a:t>Dolor en las articulaciones</a:t>
            </a:r>
          </a:p>
          <a:p>
            <a:pPr algn="l" rtl="0"/>
            <a:r>
              <a:rPr lang="es" b="0" i="0" u="none" baseline="0"/>
              <a:t>Conjuntivitis</a:t>
            </a:r>
          </a:p>
          <a:p>
            <a:pPr algn="l" rtl="0"/>
            <a:r>
              <a:rPr lang="es" b="0" i="0" u="none" baseline="0"/>
              <a:t>Dolor muscular</a:t>
            </a:r>
          </a:p>
          <a:p>
            <a:endParaRPr lang="es" dirty="0"/>
          </a:p>
        </p:txBody>
      </p:sp>
      <p:sp>
        <p:nvSpPr>
          <p:cNvPr id="3" name="Title 2"/>
          <p:cNvSpPr>
            <a:spLocks noGrp="1"/>
          </p:cNvSpPr>
          <p:nvPr>
            <p:ph type="title"/>
          </p:nvPr>
        </p:nvSpPr>
        <p:spPr/>
        <p:txBody>
          <a:bodyPr/>
          <a:lstStyle/>
          <a:p>
            <a:pPr algn="l" rtl="0"/>
            <a:r>
              <a:rPr lang="es" b="0" i="0" u="none" baseline="0"/>
              <a:t>Síntomas</a:t>
            </a:r>
          </a:p>
        </p:txBody>
      </p:sp>
      <p:pic>
        <p:nvPicPr>
          <p:cNvPr id="5" name="Picture 4"/>
          <p:cNvPicPr>
            <a:picLocks noChangeAspect="1"/>
          </p:cNvPicPr>
          <p:nvPr/>
        </p:nvPicPr>
        <p:blipFill>
          <a:blip r:embed="rId3"/>
          <a:stretch>
            <a:fillRect/>
          </a:stretch>
        </p:blipFill>
        <p:spPr>
          <a:xfrm>
            <a:off x="4672374" y="364950"/>
            <a:ext cx="4402811" cy="4396721"/>
          </a:xfrm>
          <a:prstGeom prst="rect">
            <a:avLst/>
          </a:prstGeom>
        </p:spPr>
      </p:pic>
    </p:spTree>
    <p:extLst>
      <p:ext uri="{BB962C8B-B14F-4D97-AF65-F5344CB8AC3E}">
        <p14:creationId xmlns:p14="http://schemas.microsoft.com/office/powerpoint/2010/main" val="18135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s" sz="2400" b="0" i="0" u="none" baseline="0"/>
              <a:t>Síntomas clínicos reportados en casos confirmados de enfermedad por el virus del Zika</a:t>
            </a:r>
          </a:p>
        </p:txBody>
      </p:sp>
      <p:pic>
        <p:nvPicPr>
          <p:cNvPr id="4" name="Picture 3"/>
          <p:cNvPicPr>
            <a:picLocks noChangeAspect="1"/>
          </p:cNvPicPr>
          <p:nvPr/>
        </p:nvPicPr>
        <p:blipFill>
          <a:blip r:embed="rId3"/>
          <a:stretch>
            <a:fillRect/>
          </a:stretch>
        </p:blipFill>
        <p:spPr>
          <a:xfrm>
            <a:off x="2162679" y="1110053"/>
            <a:ext cx="4809427" cy="3767781"/>
          </a:xfrm>
          <a:prstGeom prst="rect">
            <a:avLst/>
          </a:prstGeom>
          <a:solidFill>
            <a:schemeClr val="bg2"/>
          </a:solidFill>
        </p:spPr>
      </p:pic>
      <p:sp>
        <p:nvSpPr>
          <p:cNvPr id="3" name="TextBox 2"/>
          <p:cNvSpPr txBox="1"/>
          <p:nvPr/>
        </p:nvSpPr>
        <p:spPr>
          <a:xfrm>
            <a:off x="7098631" y="4210112"/>
            <a:ext cx="1475084" cy="669414"/>
          </a:xfrm>
          <a:prstGeom prst="rect">
            <a:avLst/>
          </a:prstGeom>
          <a:noFill/>
        </p:spPr>
        <p:txBody>
          <a:bodyPr wrap="none" rtlCol="0">
            <a:spAutoFit/>
          </a:bodyPr>
          <a:lstStyle/>
          <a:p>
            <a:pPr algn="l" rtl="0">
              <a:lnSpc>
                <a:spcPct val="150000"/>
              </a:lnSpc>
            </a:pPr>
            <a:r>
              <a:rPr lang="es" sz="1000" b="1" i="0" u="none" baseline="0">
                <a:latin typeface="Arial" panose="020B0604020202020204" pitchFamily="34" charset="0"/>
                <a:cs typeface="Arial" panose="020B0604020202020204" pitchFamily="34" charset="0"/>
              </a:rPr>
              <a:t>Isla Yap, 2007</a:t>
            </a:r>
          </a:p>
          <a:p>
            <a:pPr algn="l" rtl="0">
              <a:lnSpc>
                <a:spcPct val="150000"/>
              </a:lnSpc>
            </a:pPr>
            <a:r>
              <a:rPr lang="es" sz="800" b="0" i="0" u="none" baseline="0">
                <a:latin typeface="Arial" panose="020B0604020202020204" pitchFamily="34" charset="0"/>
                <a:cs typeface="Arial" panose="020B0604020202020204" pitchFamily="34" charset="0"/>
              </a:rPr>
              <a:t>Duffy M. N Engl J Med 2009</a:t>
            </a:r>
          </a:p>
          <a:p>
            <a:endParaRPr lang="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85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s" sz="2400" b="0" i="0" u="none" baseline="0"/>
              <a:t>Cuadro clínico: Virus del Zika comparado con el dengue y chikunguña</a:t>
            </a:r>
          </a:p>
        </p:txBody>
      </p:sp>
      <p:pic>
        <p:nvPicPr>
          <p:cNvPr id="4" name="Picture 3"/>
          <p:cNvPicPr>
            <a:picLocks noChangeAspect="1"/>
          </p:cNvPicPr>
          <p:nvPr/>
        </p:nvPicPr>
        <p:blipFill>
          <a:blip r:embed="rId3"/>
          <a:stretch>
            <a:fillRect/>
          </a:stretch>
        </p:blipFill>
        <p:spPr>
          <a:xfrm>
            <a:off x="1494734" y="1210270"/>
            <a:ext cx="5844012" cy="3548676"/>
          </a:xfrm>
          <a:prstGeom prst="rect">
            <a:avLst/>
          </a:prstGeom>
        </p:spPr>
      </p:pic>
      <p:sp>
        <p:nvSpPr>
          <p:cNvPr id="5" name="TextBox 4"/>
          <p:cNvSpPr txBox="1"/>
          <p:nvPr/>
        </p:nvSpPr>
        <p:spPr>
          <a:xfrm>
            <a:off x="7338746" y="3436074"/>
            <a:ext cx="1805254" cy="1323439"/>
          </a:xfrm>
          <a:prstGeom prst="rect">
            <a:avLst/>
          </a:prstGeom>
          <a:noFill/>
        </p:spPr>
        <p:txBody>
          <a:bodyPr wrap="square" rtlCol="0">
            <a:spAutoFit/>
          </a:bodyPr>
          <a:lstStyle/>
          <a:p>
            <a:pPr algn="l" rtl="0">
              <a:lnSpc>
                <a:spcPct val="150000"/>
              </a:lnSpc>
            </a:pPr>
            <a:r>
              <a:rPr lang="es" sz="800" b="0" i="0" u="none" baseline="0">
                <a:latin typeface="Arial" panose="020B0604020202020204" pitchFamily="34" charset="0"/>
                <a:cs typeface="Arial" panose="020B0604020202020204" pitchFamily="34" charset="0"/>
              </a:rPr>
              <a:t>Rabe, Ingrid MBChB, MMed “Zika Virus- What Clinicians Need to Know?” (presentation, Clinician Outreach and Communication Activity (COCA) Call, Atlanta, GA, January 26 2016)</a:t>
            </a:r>
          </a:p>
          <a:p>
            <a:endParaRPr lang="e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29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3833" y="1895950"/>
            <a:ext cx="9294073" cy="1112806"/>
          </a:xfrm>
        </p:spPr>
        <p:txBody>
          <a:bodyPr/>
          <a:lstStyle/>
          <a:p>
            <a:pPr algn="l" rtl="0"/>
            <a:r>
              <a:rPr lang="es" sz="3200" b="1" i="0" u="none" baseline="0" dirty="0"/>
              <a:t>Diagnóstico y pruebas de detección </a:t>
            </a:r>
            <a:br>
              <a:rPr lang="es" sz="3600" dirty="0"/>
            </a:br>
            <a:r>
              <a:rPr lang="es" sz="2600" b="0" i="0" u="none" baseline="0" dirty="0"/>
              <a:t>del zika</a:t>
            </a:r>
          </a:p>
        </p:txBody>
      </p:sp>
    </p:spTree>
    <p:extLst>
      <p:ext uri="{BB962C8B-B14F-4D97-AF65-F5344CB8AC3E}">
        <p14:creationId xmlns:p14="http://schemas.microsoft.com/office/powerpoint/2010/main" val="35981919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86837"/>
            <a:ext cx="4957169" cy="3394472"/>
          </a:xfrm>
        </p:spPr>
        <p:txBody>
          <a:bodyPr>
            <a:normAutofit fontScale="92500" lnSpcReduction="10000"/>
          </a:bodyPr>
          <a:lstStyle/>
          <a:p>
            <a:pPr algn="l" rtl="0"/>
            <a:r>
              <a:rPr lang="es" b="0" i="0" u="none" baseline="0"/>
              <a:t>En cada consulta prenatal se debe preguntar a todas las mujeres embarazadas si </a:t>
            </a:r>
          </a:p>
          <a:p>
            <a:pPr lvl="1" algn="l" rtl="0"/>
            <a:r>
              <a:rPr lang="es" b="0" i="0" u="none" baseline="0"/>
              <a:t>Viajaron a un área con riesgo de zika o viven en una de ellas durante el embarazo o el período periconcepcional (al menos 6 semanas antes del último período menstrual u 8 semanas antes de la concepción).</a:t>
            </a:r>
          </a:p>
          <a:p>
            <a:pPr lvl="1" algn="l" rtl="0"/>
            <a:r>
              <a:rPr lang="es" b="0" i="0" u="none" baseline="0"/>
              <a:t>Tuvieron relaciones sexuales sin usar condón con una pareja que viajó a un área con riesgo de zika o que vive en una de estas áreas.</a:t>
            </a:r>
          </a:p>
          <a:p>
            <a:pPr algn="l" rtl="0"/>
            <a:r>
              <a:rPr lang="es" b="0" i="0" u="none" baseline="0"/>
              <a:t>Las mujeres embarazadas con posible exposición al virus del Zika son elegibles para las pruebas de detección de la infección por el virus del Zika.</a:t>
            </a:r>
          </a:p>
          <a:p>
            <a:endParaRPr lang="es" dirty="0"/>
          </a:p>
          <a:p>
            <a:endParaRPr lang="es" dirty="0"/>
          </a:p>
        </p:txBody>
      </p:sp>
      <p:sp>
        <p:nvSpPr>
          <p:cNvPr id="2" name="Title 1"/>
          <p:cNvSpPr>
            <a:spLocks noGrp="1"/>
          </p:cNvSpPr>
          <p:nvPr>
            <p:ph type="title"/>
          </p:nvPr>
        </p:nvSpPr>
        <p:spPr/>
        <p:txBody>
          <a:bodyPr/>
          <a:lstStyle/>
          <a:p>
            <a:pPr algn="l" rtl="0"/>
            <a:r>
              <a:rPr lang="es" b="0" i="0" u="none" baseline="0"/>
              <a:t>Evaluación de mujeres embarazadas</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needle for blood test" title="needle for blood t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427" y="822823"/>
            <a:ext cx="2968519" cy="3841613"/>
          </a:xfrm>
          <a:prstGeom prst="rect">
            <a:avLst/>
          </a:prstGeom>
        </p:spPr>
      </p:pic>
    </p:spTree>
    <p:extLst>
      <p:ext uri="{BB962C8B-B14F-4D97-AF65-F5344CB8AC3E}">
        <p14:creationId xmlns:p14="http://schemas.microsoft.com/office/powerpoint/2010/main" val="37262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0" i="0" u="none" baseline="0"/>
              <a:t>A quiénes hacerles pruebas de detección del zika</a:t>
            </a:r>
          </a:p>
        </p:txBody>
      </p:sp>
      <p:sp>
        <p:nvSpPr>
          <p:cNvPr id="5" name="Content Placeholder 2"/>
          <p:cNvSpPr>
            <a:spLocks noGrp="1"/>
          </p:cNvSpPr>
          <p:nvPr>
            <p:ph idx="1"/>
          </p:nvPr>
        </p:nvSpPr>
        <p:spPr>
          <a:xfrm>
            <a:off x="457199" y="1186837"/>
            <a:ext cx="8469631" cy="3394472"/>
          </a:xfrm>
        </p:spPr>
        <p:txBody>
          <a:bodyPr>
            <a:normAutofit/>
          </a:bodyPr>
          <a:lstStyle/>
          <a:p>
            <a:pPr algn="l" rtl="0"/>
            <a:r>
              <a:rPr lang="es" b="0" i="0" u="none" baseline="0"/>
              <a:t>Cualquier persona que haya tenido síntomas de zika en el último tiempo </a:t>
            </a:r>
            <a:r>
              <a:rPr lang="es" b="1" i="0" u="none" baseline="0"/>
              <a:t>y</a:t>
            </a:r>
            <a:r>
              <a:rPr lang="es" b="0" i="0" u="none" baseline="0"/>
              <a:t> viva en un área con riesgo de zika o haya viajado a un área con riesgo.</a:t>
            </a:r>
          </a:p>
          <a:p>
            <a:pPr algn="l" rtl="0"/>
            <a:r>
              <a:rPr lang="es" b="0" i="0" u="none" baseline="0"/>
              <a:t>Cualquier persona que tenga o haya tenido hace poco síntomas de zika </a:t>
            </a:r>
            <a:r>
              <a:rPr lang="es" b="1" i="0" u="none" baseline="0"/>
              <a:t>y</a:t>
            </a:r>
            <a:r>
              <a:rPr lang="es" b="0" i="0" u="none" baseline="0"/>
              <a:t> haya tenido sexo sin protección con una pareja que vivió en un área con riesgo de zika o que viajó allí.</a:t>
            </a:r>
          </a:p>
          <a:p>
            <a:pPr algn="l" rtl="0"/>
            <a:r>
              <a:rPr lang="es" b="0" i="0" u="none" baseline="0"/>
              <a:t>Las embarazadas que tengan posible exposición a</a:t>
            </a:r>
          </a:p>
          <a:p>
            <a:pPr lvl="1" algn="l" rtl="0"/>
            <a:r>
              <a:rPr lang="es" b="0" i="0" u="none" baseline="0"/>
              <a:t>Área con riesgo de zika con aviso para viajeros de los CDC sobre el virus del Zika, independientemente de los síntomas</a:t>
            </a:r>
          </a:p>
          <a:p>
            <a:pPr lvl="1" algn="l" rtl="0"/>
            <a:r>
              <a:rPr lang="es" b="0" i="0" u="none" baseline="0"/>
              <a:t>Área con riesgo de zika pero </a:t>
            </a:r>
            <a:r>
              <a:rPr lang="es" b="1" i="0" u="none" baseline="0"/>
              <a:t>sin</a:t>
            </a:r>
            <a:r>
              <a:rPr lang="es" b="0" i="0" u="none" baseline="0"/>
              <a:t> un aviso para viajeros de los CDC sobre el virus del Zika si desarrollan síntomas del zika o si su feto muestra anormalidades en una ecografía que pudieran estar relacionadas con la infección del zika</a:t>
            </a:r>
          </a:p>
          <a:p>
            <a:endParaRPr lang="es" dirty="0"/>
          </a:p>
          <a:p>
            <a:endParaRPr lang="es" dirty="0"/>
          </a:p>
        </p:txBody>
      </p:sp>
    </p:spTree>
    <p:extLst>
      <p:ext uri="{BB962C8B-B14F-4D97-AF65-F5344CB8AC3E}">
        <p14:creationId xmlns:p14="http://schemas.microsoft.com/office/powerpoint/2010/main" val="236719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0" i="0" u="none" baseline="0"/>
              <a:t>Pruebas de diagnóstico del virus del Zika</a:t>
            </a:r>
          </a:p>
        </p:txBody>
      </p:sp>
      <p:sp>
        <p:nvSpPr>
          <p:cNvPr id="3" name="Content Placeholder 2"/>
          <p:cNvSpPr>
            <a:spLocks noGrp="1"/>
          </p:cNvSpPr>
          <p:nvPr>
            <p:ph idx="1"/>
          </p:nvPr>
        </p:nvSpPr>
        <p:spPr>
          <a:xfrm>
            <a:off x="457201" y="1200151"/>
            <a:ext cx="6314792" cy="3471437"/>
          </a:xfrm>
        </p:spPr>
        <p:txBody>
          <a:bodyPr>
            <a:normAutofit fontScale="85000" lnSpcReduction="10000"/>
          </a:bodyPr>
          <a:lstStyle/>
          <a:p>
            <a:pPr algn="l" rtl="0">
              <a:lnSpc>
                <a:spcPct val="110000"/>
              </a:lnSpc>
            </a:pPr>
            <a:r>
              <a:rPr lang="es" b="0" i="0" u="none" baseline="0" dirty="0"/>
              <a:t>Durante las primeras 2 semanas, a partir del inicio de la enfermedad (o de la exposición en caso de mujeres embarazadas asintomáticas), la infección por el virus del Zika se puede diagnosticar con frecuencia a través de la prueba del ácido nucleico del ARN (NAT) en suero y orina y, posiblemente en sangre total, líquido cefalorraquídeo o líquido amniótico, según el etiquetado de EUA. </a:t>
            </a:r>
          </a:p>
          <a:p>
            <a:pPr algn="l" rtl="0">
              <a:lnSpc>
                <a:spcPct val="110000"/>
              </a:lnSpc>
            </a:pPr>
            <a:r>
              <a:rPr lang="es" b="0" i="0" u="none" baseline="0" dirty="0"/>
              <a:t>También se pueden usar pruebas serológicas para detectar la IgM específica al virus del Zika y anticuerpos neutralizantes, los cuales se desarrollan típicamente hacia el final de la primera semana de la enfermedad. </a:t>
            </a:r>
          </a:p>
          <a:p>
            <a:pPr algn="l" rtl="0">
              <a:lnSpc>
                <a:spcPct val="110000"/>
              </a:lnSpc>
            </a:pPr>
            <a:r>
              <a:rPr lang="es" b="0" i="0" u="none" baseline="0" dirty="0"/>
              <a:t>Prueba de neutralización por reducción en placas (PRNT, por sus siglas en inglés) para detectar la presencia de anticuerpos neutralizantes específicos para el virus en muestras de sueros.</a:t>
            </a:r>
          </a:p>
          <a:p>
            <a:endParaRPr lang="e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27149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361905"/>
            <a:ext cx="8543418" cy="666795"/>
          </a:xfrm>
        </p:spPr>
        <p:txBody>
          <a:bodyPr>
            <a:normAutofit/>
          </a:bodyPr>
          <a:lstStyle/>
          <a:p>
            <a:pPr algn="l" rtl="0"/>
            <a:r>
              <a:rPr lang="es" b="0" i="0" u="none" baseline="0"/>
              <a:t>Diagnóstico diferencial</a:t>
            </a:r>
          </a:p>
        </p:txBody>
      </p:sp>
      <p:sp>
        <p:nvSpPr>
          <p:cNvPr id="2" name="Content Placeholder 1"/>
          <p:cNvSpPr>
            <a:spLocks noGrp="1"/>
          </p:cNvSpPr>
          <p:nvPr>
            <p:ph sz="half" idx="1"/>
          </p:nvPr>
        </p:nvSpPr>
        <p:spPr>
          <a:xfrm>
            <a:off x="457200" y="1500347"/>
            <a:ext cx="4038600" cy="2545556"/>
          </a:xfrm>
        </p:spPr>
        <p:txBody>
          <a:bodyPr numCol="1">
            <a:normAutofit lnSpcReduction="10000"/>
          </a:bodyPr>
          <a:lstStyle/>
          <a:p>
            <a:pPr algn="l" rtl="0"/>
            <a:r>
              <a:rPr lang="es" b="0" i="0" u="none" baseline="0"/>
              <a:t>Dengue</a:t>
            </a:r>
          </a:p>
          <a:p>
            <a:pPr algn="l" rtl="0"/>
            <a:r>
              <a:rPr lang="es" b="0" i="0" u="none" baseline="0"/>
              <a:t>Chikunguña</a:t>
            </a:r>
          </a:p>
          <a:p>
            <a:pPr algn="l" rtl="0"/>
            <a:r>
              <a:rPr lang="es" b="0" i="0" u="none" baseline="0"/>
              <a:t>Leptospirosis</a:t>
            </a:r>
          </a:p>
          <a:p>
            <a:pPr algn="l" rtl="0"/>
            <a:r>
              <a:rPr lang="es" b="0" i="0" u="none" baseline="0"/>
              <a:t>Paludismo (malaria)</a:t>
            </a:r>
          </a:p>
          <a:p>
            <a:pPr algn="l" rtl="0"/>
            <a:r>
              <a:rPr lang="es" b="0" i="0" u="none" baseline="0"/>
              <a:t>Riskettsia</a:t>
            </a:r>
          </a:p>
          <a:p>
            <a:pPr algn="l" rtl="0"/>
            <a:r>
              <a:rPr lang="es" b="0" i="0" u="none" baseline="0">
                <a:solidFill>
                  <a:schemeClr val="tx1">
                    <a:lumMod val="50000"/>
                  </a:schemeClr>
                </a:solidFill>
              </a:rPr>
              <a:t>E</a:t>
            </a:r>
            <a:r>
              <a:rPr lang="es" b="0" i="0" u="none" baseline="0"/>
              <a:t>streptococo grupo A</a:t>
            </a:r>
          </a:p>
          <a:p>
            <a:pPr algn="l" rtl="0"/>
            <a:r>
              <a:rPr lang="es" b="0" i="0" u="none" baseline="0"/>
              <a:t>Rubeola</a:t>
            </a:r>
          </a:p>
          <a:p>
            <a:pPr algn="l" rtl="0"/>
            <a:r>
              <a:rPr lang="es" b="0" i="0" u="none" baseline="0"/>
              <a:t>Sarampión</a:t>
            </a:r>
          </a:p>
          <a:p>
            <a:endParaRPr lang="es" dirty="0"/>
          </a:p>
          <a:p>
            <a:endParaRPr lang="es" dirty="0"/>
          </a:p>
        </p:txBody>
      </p:sp>
      <p:sp>
        <p:nvSpPr>
          <p:cNvPr id="4" name="Content Placeholder 3"/>
          <p:cNvSpPr>
            <a:spLocks noGrp="1"/>
          </p:cNvSpPr>
          <p:nvPr>
            <p:ph sz="half" idx="2"/>
          </p:nvPr>
        </p:nvSpPr>
        <p:spPr>
          <a:xfrm>
            <a:off x="3519624" y="1500347"/>
            <a:ext cx="2918012" cy="2883394"/>
          </a:xfrm>
        </p:spPr>
        <p:txBody>
          <a:bodyPr>
            <a:normAutofit/>
          </a:bodyPr>
          <a:lstStyle/>
          <a:p>
            <a:pPr algn="l" rtl="0"/>
            <a:r>
              <a:rPr lang="es" b="0" i="0" u="none" baseline="0"/>
              <a:t>Parvovirus</a:t>
            </a:r>
          </a:p>
          <a:p>
            <a:pPr algn="l" rtl="0"/>
            <a:r>
              <a:rPr lang="es" b="0" i="0" u="none" baseline="0"/>
              <a:t>Enterovirus</a:t>
            </a:r>
          </a:p>
          <a:p>
            <a:pPr algn="l" rtl="0"/>
            <a:r>
              <a:rPr lang="es" b="0" i="0" u="none" baseline="0"/>
              <a:t>Adenovirus</a:t>
            </a:r>
          </a:p>
          <a:p>
            <a:pPr algn="l" rtl="0"/>
            <a:r>
              <a:rPr lang="es" b="0" i="0" u="none" baseline="0"/>
              <a:t>Otros alfavirus (p. ej., virus Mayaro, del río Ross, del bosque Barmah, el virus O'nyong-nyong y el virus Sindbis)</a:t>
            </a:r>
          </a:p>
          <a:p>
            <a:endParaRPr lang="es" dirty="0"/>
          </a:p>
        </p:txBody>
      </p:sp>
      <p:sp>
        <p:nvSpPr>
          <p:cNvPr id="5" name="Rectangle 4"/>
          <p:cNvSpPr/>
          <p:nvPr/>
        </p:nvSpPr>
        <p:spPr>
          <a:xfrm>
            <a:off x="143382" y="801001"/>
            <a:ext cx="6920534" cy="584775"/>
          </a:xfrm>
          <a:prstGeom prst="rect">
            <a:avLst/>
          </a:prstGeom>
        </p:spPr>
        <p:txBody>
          <a:bodyPr wrap="square">
            <a:spAutoFit/>
          </a:bodyPr>
          <a:lstStyle/>
          <a:p>
            <a:pPr algn="l" rtl="0"/>
            <a:r>
              <a:rPr lang="es" sz="1600" b="1" i="0" u="none" baseline="0" dirty="0">
                <a:solidFill>
                  <a:schemeClr val="bg1"/>
                </a:solidFill>
              </a:rPr>
              <a:t>Teniendo en cuenta su cuadro clínico característico, el diagnóstico diferencial de la infección por el virus del Zika es amplio. Las opciones a considerar incluyen</a:t>
            </a:r>
          </a:p>
        </p:txBody>
      </p:sp>
      <p:pic>
        <p:nvPicPr>
          <p:cNvPr id="7" name="Picture 6"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6" y="269118"/>
            <a:ext cx="2133424" cy="4746501"/>
          </a:xfrm>
          <a:prstGeom prst="rect">
            <a:avLst/>
          </a:prstGeom>
        </p:spPr>
      </p:pic>
    </p:spTree>
    <p:extLst>
      <p:ext uri="{BB962C8B-B14F-4D97-AF65-F5344CB8AC3E}">
        <p14:creationId xmlns:p14="http://schemas.microsoft.com/office/powerpoint/2010/main" val="35693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s" b="0" i="0" u="none" baseline="0" dirty="0"/>
              <a:t>Reacciones cruzadas de pruebas serológicas </a:t>
            </a:r>
            <a:br>
              <a:rPr lang="cs-CZ" b="0" i="0" u="none" baseline="0" dirty="0"/>
            </a:br>
            <a:r>
              <a:rPr lang="es" b="0" i="0" u="none" baseline="0" dirty="0"/>
              <a:t>con otros flavivirus</a:t>
            </a:r>
          </a:p>
        </p:txBody>
      </p:sp>
      <p:sp>
        <p:nvSpPr>
          <p:cNvPr id="3" name="Content Placeholder 2"/>
          <p:cNvSpPr>
            <a:spLocks noGrp="1"/>
          </p:cNvSpPr>
          <p:nvPr>
            <p:ph idx="1"/>
          </p:nvPr>
        </p:nvSpPr>
        <p:spPr>
          <a:xfrm>
            <a:off x="457200" y="1200151"/>
            <a:ext cx="6351006" cy="3462384"/>
          </a:xfrm>
        </p:spPr>
        <p:txBody>
          <a:bodyPr>
            <a:normAutofit fontScale="92500" lnSpcReduction="10000"/>
          </a:bodyPr>
          <a:lstStyle/>
          <a:p>
            <a:pPr algn="l" rtl="0"/>
            <a:r>
              <a:rPr lang="es" b="0" i="0" u="none" baseline="0"/>
              <a:t>La serología (IgM) para el virus del Zika puede dar resultados positivos por la presencia de anticuerpos para </a:t>
            </a:r>
            <a:r>
              <a:rPr lang="es" b="0" i="1" u="none" baseline="0"/>
              <a:t>flavivirus</a:t>
            </a:r>
            <a:r>
              <a:rPr lang="es" b="0" i="0" u="none" baseline="0"/>
              <a:t> relacionados (p. ej., los virus del dengue y de la fiebre amarilla).</a:t>
            </a:r>
          </a:p>
          <a:p>
            <a:pPr algn="l" rtl="0"/>
            <a:r>
              <a:rPr lang="es" b="0" i="0" u="none" baseline="0"/>
              <a:t>Si los resultados de la prueba ARN NAT para virus del Zika son negativos en ambos especímenes, se debe analizar el suero con métodos de detección de anticuerpos. </a:t>
            </a:r>
          </a:p>
          <a:p>
            <a:pPr algn="l" rtl="0"/>
            <a:r>
              <a:rPr lang="es" b="0" i="0" u="none" baseline="0"/>
              <a:t>Las pruebas de anticuerpos neutralizantes pueden discriminar entre anticuerpos de reactividad cruzada en las infecciones primarias por </a:t>
            </a:r>
            <a:r>
              <a:rPr lang="es" b="0" i="1" u="none" baseline="0"/>
              <a:t>flavivirus</a:t>
            </a:r>
            <a:r>
              <a:rPr lang="es" b="0" i="0" u="none" baseline="0"/>
              <a:t>.</a:t>
            </a:r>
          </a:p>
          <a:p>
            <a:pPr algn="l" rtl="0"/>
            <a:r>
              <a:rPr lang="es" b="0" i="0" u="none" baseline="0"/>
              <a:t>Es difícil distinguir cuál es el virus del Zika en personas que ya se habían infectado con </a:t>
            </a:r>
            <a:r>
              <a:rPr lang="es" b="0" i="1" u="none" baseline="0"/>
              <a:t>flavivirus</a:t>
            </a:r>
            <a:r>
              <a:rPr lang="es" b="0" i="0" u="none" baseline="0"/>
              <a:t> relacionados o que fueron vacunados contra ellos.</a:t>
            </a:r>
          </a:p>
          <a:p>
            <a:endParaRPr lang="e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62720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39" y="1283740"/>
            <a:ext cx="5448010" cy="3602367"/>
          </a:xfrm>
        </p:spPr>
        <p:txBody>
          <a:bodyPr numCol="2" spcCol="274320">
            <a:noAutofit/>
          </a:bodyPr>
          <a:lstStyle/>
          <a:p>
            <a:pPr algn="l" rtl="0"/>
            <a:r>
              <a:rPr lang="es" sz="1600" b="0" i="0" u="none" baseline="0" dirty="0">
                <a:latin typeface="Arial" panose="020B0604020202020204" pitchFamily="34" charset="0"/>
                <a:cs typeface="Arial" panose="020B0604020202020204" pitchFamily="34" charset="0"/>
              </a:rPr>
              <a:t>Epidemiología del virus del Zika</a:t>
            </a:r>
          </a:p>
          <a:p>
            <a:pPr algn="l" rtl="0"/>
            <a:r>
              <a:rPr lang="es" sz="1600" b="0" i="0" u="none" baseline="0" dirty="0">
                <a:latin typeface="Arial" panose="020B0604020202020204" pitchFamily="34" charset="0"/>
                <a:cs typeface="Arial" panose="020B0604020202020204" pitchFamily="34" charset="0"/>
              </a:rPr>
              <a:t>Diagnóstico y pruebas de detección</a:t>
            </a:r>
          </a:p>
          <a:p>
            <a:pPr algn="l" rtl="0"/>
            <a:r>
              <a:rPr lang="es" sz="1600" b="0" i="0" u="none" baseline="0" dirty="0">
                <a:latin typeface="Arial" panose="020B0604020202020204" pitchFamily="34" charset="0"/>
                <a:cs typeface="Arial" panose="020B0604020202020204" pitchFamily="34" charset="0"/>
              </a:rPr>
              <a:t>Reporte de casos</a:t>
            </a:r>
          </a:p>
          <a:p>
            <a:pPr algn="l" rtl="0"/>
            <a:r>
              <a:rPr lang="es" sz="1600" b="0" i="0" u="none" baseline="0" dirty="0">
                <a:latin typeface="Arial" panose="020B0604020202020204" pitchFamily="34" charset="0"/>
                <a:cs typeface="Arial" panose="020B0604020202020204" pitchFamily="34" charset="0"/>
              </a:rPr>
              <a:t>El zika y el embarazo</a:t>
            </a:r>
          </a:p>
          <a:p>
            <a:pPr algn="l" rtl="0"/>
            <a:r>
              <a:rPr lang="es" sz="1600" b="0" i="0" u="none" baseline="0" dirty="0">
                <a:latin typeface="Arial" panose="020B0604020202020204" pitchFamily="34" charset="0"/>
                <a:cs typeface="Arial" panose="020B0604020202020204" pitchFamily="34" charset="0"/>
              </a:rPr>
              <a:t>Manejo clínico de bebés</a:t>
            </a:r>
          </a:p>
          <a:p>
            <a:pPr algn="l" rtl="0"/>
            <a:r>
              <a:rPr lang="es" sz="1600" b="0" i="0" u="none" baseline="0" dirty="0">
                <a:latin typeface="Arial" panose="020B0604020202020204" pitchFamily="34" charset="0"/>
                <a:cs typeface="Arial" panose="020B0604020202020204" pitchFamily="34" charset="0"/>
              </a:rPr>
              <a:t>Transmisión sexual</a:t>
            </a:r>
          </a:p>
          <a:p>
            <a:pPr algn="l" rtl="0"/>
            <a:r>
              <a:rPr lang="es" sz="1600" b="0" i="0" u="none" baseline="0" dirty="0">
                <a:latin typeface="Arial" panose="020B0604020202020204" pitchFamily="34" charset="0"/>
                <a:cs typeface="Arial" panose="020B0604020202020204" pitchFamily="34" charset="0"/>
              </a:rPr>
              <a:t>Directrices para antes de la concepción</a:t>
            </a:r>
          </a:p>
          <a:p>
            <a:pPr algn="l" rtl="0"/>
            <a:r>
              <a:rPr lang="es" sz="1600" b="0" i="0" u="none" baseline="0" dirty="0"/>
              <a:t>Control de infección</a:t>
            </a:r>
            <a:endParaRPr lang="es" sz="1600" dirty="0"/>
          </a:p>
          <a:p>
            <a:pPr algn="l" rtl="0"/>
            <a:r>
              <a:rPr lang="es" sz="1600" b="0" i="0" u="none" baseline="0" dirty="0">
                <a:latin typeface="Arial" panose="020B0604020202020204" pitchFamily="34" charset="0"/>
                <a:cs typeface="Arial" panose="020B0604020202020204" pitchFamily="34" charset="0"/>
              </a:rPr>
              <a:t>Qué decir a los pacientes acerca del zika</a:t>
            </a:r>
          </a:p>
          <a:p>
            <a:pPr algn="l" rtl="0"/>
            <a:r>
              <a:rPr lang="es" sz="1600" b="0" i="0" u="none" baseline="0" dirty="0">
                <a:latin typeface="Arial" panose="020B0604020202020204" pitchFamily="34" charset="0"/>
                <a:cs typeface="Arial" panose="020B0604020202020204" pitchFamily="34" charset="0"/>
              </a:rPr>
              <a:t>Qué decir a los pacientes acerca de cómo protegerse de las picaduras de mosquitos</a:t>
            </a:r>
          </a:p>
          <a:p>
            <a:endParaRPr lang="e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l" rtl="0">
              <a:lnSpc>
                <a:spcPct val="100000"/>
              </a:lnSpc>
            </a:pPr>
            <a:r>
              <a:rPr lang="es" sz="2400" b="0" i="0" u="none" baseline="0"/>
              <a:t>Estas diapositivas brindan a los médicos información acerca de</a:t>
            </a:r>
          </a:p>
        </p:txBody>
      </p:sp>
      <p:pic>
        <p:nvPicPr>
          <p:cNvPr id="5" name="Picture 4" title="Aedes aegypti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4425" y="1392382"/>
            <a:ext cx="3152618" cy="2436114"/>
          </a:xfrm>
          <a:prstGeom prst="rect">
            <a:avLst/>
          </a:prstGeom>
        </p:spPr>
      </p:pic>
    </p:spTree>
    <p:extLst>
      <p:ext uri="{BB962C8B-B14F-4D97-AF65-F5344CB8AC3E}">
        <p14:creationId xmlns:p14="http://schemas.microsoft.com/office/powerpoint/2010/main" val="301221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0" i="0" u="none" baseline="0"/>
              <a:t>Pruebas de detección en bebés</a:t>
            </a:r>
          </a:p>
        </p:txBody>
      </p:sp>
      <p:sp>
        <p:nvSpPr>
          <p:cNvPr id="3" name="Content Placeholder 2"/>
          <p:cNvSpPr>
            <a:spLocks noGrp="1"/>
          </p:cNvSpPr>
          <p:nvPr>
            <p:ph idx="1"/>
          </p:nvPr>
        </p:nvSpPr>
        <p:spPr>
          <a:xfrm>
            <a:off x="457200" y="1200151"/>
            <a:ext cx="6351006" cy="3462384"/>
          </a:xfrm>
        </p:spPr>
        <p:txBody>
          <a:bodyPr>
            <a:normAutofit fontScale="92500" lnSpcReduction="10000"/>
          </a:bodyPr>
          <a:lstStyle/>
          <a:p>
            <a:pPr algn="l" rtl="0"/>
            <a:r>
              <a:rPr lang="es" b="0" i="0" u="none" baseline="0" dirty="0"/>
              <a:t>Los CDC recomiendan pruebas de laboratorio para estas personas: </a:t>
            </a:r>
          </a:p>
          <a:p>
            <a:pPr lvl="1" algn="l" rtl="0"/>
            <a:r>
              <a:rPr lang="es" b="0" i="0" u="none" baseline="0" dirty="0"/>
              <a:t>Todos los bebés nacidos de madres con evidencia de laboratorio de posible infección por el virus del Zika durante el embarazo.</a:t>
            </a:r>
          </a:p>
          <a:p>
            <a:pPr lvl="1" algn="l" rtl="0"/>
            <a:r>
              <a:rPr lang="es" b="0" i="0" u="none" baseline="0" dirty="0"/>
              <a:t>Bebés con hallazgos clínicos o de diagnóstico neurológico por imágenes anormales que sugieren síndrome congénito de virus del Zika y una madre con posible exposición al virus del Zika, más allá de los resultados en las pruebas de detección del virus del Zika en la madre.</a:t>
            </a:r>
          </a:p>
          <a:p>
            <a:pPr lvl="0" algn="l" rtl="0"/>
            <a:r>
              <a:rPr lang="es" b="0" i="0" u="none" baseline="0" dirty="0"/>
              <a:t>Lo ideal es recolectar las muestras para realizar las pruebas del virus del Zika dentro de los primeros 2 días de nacidos los bebés; si la prueba se realiza más tarde, será difícil diferenciar si la infección es congénita, perinatal o postnatal.</a:t>
            </a:r>
          </a:p>
          <a:p>
            <a:endParaRPr lang="es" i="1" dirty="0"/>
          </a:p>
          <a:p>
            <a:endParaRPr lang="e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97761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0" i="0" u="none" baseline="0"/>
              <a:t>Laboratorios para pruebas de diagnóstico</a:t>
            </a:r>
          </a:p>
        </p:txBody>
      </p:sp>
      <p:sp>
        <p:nvSpPr>
          <p:cNvPr id="3" name="Content Placeholder 2"/>
          <p:cNvSpPr>
            <a:spLocks noGrp="1"/>
          </p:cNvSpPr>
          <p:nvPr>
            <p:ph idx="1"/>
          </p:nvPr>
        </p:nvSpPr>
        <p:spPr>
          <a:xfrm>
            <a:off x="457201" y="1200151"/>
            <a:ext cx="6405327" cy="3507651"/>
          </a:xfrm>
        </p:spPr>
        <p:txBody>
          <a:bodyPr/>
          <a:lstStyle/>
          <a:p>
            <a:pPr algn="l" rtl="0"/>
            <a:r>
              <a:rPr lang="es" b="0" i="0" u="none" baseline="0"/>
              <a:t>Las pruebas se hacen en los CDC, en determinados laboratorios comerciales y en algunos departamentos de salud estatales. </a:t>
            </a:r>
          </a:p>
          <a:p>
            <a:pPr algn="l" rtl="0"/>
            <a:r>
              <a:rPr lang="es" b="0" i="0" u="none" baseline="0"/>
              <a:t>Los CDC están trabajando para ampliar la capacidad para realizar pruebas de diagnóstico con socios tanto públicos como comerciales en los Estados Unidos.</a:t>
            </a:r>
          </a:p>
          <a:p>
            <a:pPr algn="l" rtl="0"/>
            <a:r>
              <a:rPr lang="es" b="0" i="0" u="none" baseline="0"/>
              <a:t>Los proveedores de atención médica deben trabajar con sus departamentos de salud estatales para facilitar las pruebas de diagnóstico y reportar los resultados.</a:t>
            </a:r>
          </a:p>
          <a:p>
            <a:endParaRPr lang="es" dirty="0"/>
          </a:p>
        </p:txBody>
      </p:sp>
      <p:pic>
        <p:nvPicPr>
          <p:cNvPr id="6" name="Picture 5" title="Micrographic image of Zika vir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577" y="269119"/>
            <a:ext cx="2133424" cy="4746501"/>
          </a:xfrm>
          <a:prstGeom prst="rect">
            <a:avLst/>
          </a:prstGeom>
        </p:spPr>
      </p:pic>
    </p:spTree>
    <p:extLst>
      <p:ext uri="{BB962C8B-B14F-4D97-AF65-F5344CB8AC3E}">
        <p14:creationId xmlns:p14="http://schemas.microsoft.com/office/powerpoint/2010/main" val="163972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60" y="1984726"/>
            <a:ext cx="9147490" cy="1112806"/>
          </a:xfrm>
        </p:spPr>
        <p:txBody>
          <a:bodyPr/>
          <a:lstStyle/>
          <a:p>
            <a:pPr algn="l" rtl="0"/>
            <a:r>
              <a:rPr lang="es" sz="3400" b="1" i="0" u="none" baseline="0" dirty="0"/>
              <a:t>Cómo reportar los casos de zika</a:t>
            </a:r>
          </a:p>
        </p:txBody>
      </p:sp>
    </p:spTree>
    <p:extLst>
      <p:ext uri="{BB962C8B-B14F-4D97-AF65-F5344CB8AC3E}">
        <p14:creationId xmlns:p14="http://schemas.microsoft.com/office/powerpoint/2010/main" val="286133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s" b="0" i="0" u="none" baseline="0"/>
              <a:t>La enfermedad por el virus del Zika es de notificación obligatoria a nivel nacional. Reporte todos los casos confirmados a su departamento de salud estatal.</a:t>
            </a:r>
          </a:p>
          <a:p>
            <a:endParaRPr lang="es" dirty="0"/>
          </a:p>
        </p:txBody>
      </p:sp>
      <p:sp>
        <p:nvSpPr>
          <p:cNvPr id="3" name="Title 2"/>
          <p:cNvSpPr>
            <a:spLocks noGrp="1"/>
          </p:cNvSpPr>
          <p:nvPr>
            <p:ph type="title"/>
          </p:nvPr>
        </p:nvSpPr>
        <p:spPr/>
        <p:txBody>
          <a:bodyPr/>
          <a:lstStyle/>
          <a:p>
            <a:pPr algn="l" rtl="0"/>
            <a:r>
              <a:rPr lang="es" b="0" i="0" u="none" baseline="0"/>
              <a:t>Reporte de casos</a:t>
            </a:r>
          </a:p>
        </p:txBody>
      </p:sp>
      <p:pic>
        <p:nvPicPr>
          <p:cNvPr id="4" name="Picture 3"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0536" y="850119"/>
            <a:ext cx="3813464" cy="4149946"/>
          </a:xfrm>
          <a:prstGeom prst="rect">
            <a:avLst/>
          </a:prstGeom>
        </p:spPr>
      </p:pic>
    </p:spTree>
    <p:extLst>
      <p:ext uri="{BB962C8B-B14F-4D97-AF65-F5344CB8AC3E}">
        <p14:creationId xmlns:p14="http://schemas.microsoft.com/office/powerpoint/2010/main" val="2992782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46910"/>
            <a:ext cx="4957169" cy="3394472"/>
          </a:xfrm>
        </p:spPr>
        <p:txBody>
          <a:bodyPr>
            <a:noAutofit/>
          </a:bodyPr>
          <a:lstStyle/>
          <a:p>
            <a:pPr algn="l" rtl="0"/>
            <a:r>
              <a:rPr lang="es" sz="1600" b="0" i="0" u="none" baseline="0" dirty="0"/>
              <a:t>Los CDC están monitoreando las consecuencias en embarazos y en bebés nacidos después de una infección por el virus del Zika durante el embarazo en los Estados Unidos y sus territorios a través del Registro de Casos de Zika en el Embarazo en los EE. UU. (USZPR) y el Sistema de Vigilancia Activa de Zika en Embarazos (SVAZE) en Puerto Rico.</a:t>
            </a:r>
          </a:p>
          <a:p>
            <a:pPr algn="l" rtl="0"/>
            <a:r>
              <a:rPr lang="es" sz="1600" b="0" i="0" u="none" baseline="0" dirty="0"/>
              <a:t>Los CDC mantienen un servicio de consulta las 24 horas, los 7 días de la semana, para los funcionarios de salud y los proveedores de atención médica que atienden a mujeres embarazadas. Para comunicarse con el servicio, llame al 800-CDC-INFO (800-232-4636) o envíe un correo electrónico a </a:t>
            </a:r>
            <a:r>
              <a:rPr lang="es" sz="1600" b="0" i="0" u="none" baseline="0" dirty="0">
                <a:hlinkClick r:id="rId3"/>
              </a:rPr>
              <a:t>ZIKAMCH@cdc.gov</a:t>
            </a:r>
            <a:r>
              <a:rPr lang="es" sz="1600" b="0" i="0" u="none" baseline="0" dirty="0"/>
              <a:t>. </a:t>
            </a:r>
          </a:p>
        </p:txBody>
      </p:sp>
      <p:sp>
        <p:nvSpPr>
          <p:cNvPr id="3" name="Title 2"/>
          <p:cNvSpPr>
            <a:spLocks noGrp="1"/>
          </p:cNvSpPr>
          <p:nvPr>
            <p:ph type="title"/>
          </p:nvPr>
        </p:nvSpPr>
        <p:spPr>
          <a:xfrm>
            <a:off x="143382" y="361905"/>
            <a:ext cx="6159696" cy="921836"/>
          </a:xfrm>
        </p:spPr>
        <p:txBody>
          <a:bodyPr/>
          <a:lstStyle/>
          <a:p>
            <a:pPr algn="l" rtl="0"/>
            <a:r>
              <a:rPr lang="es" b="0" i="0" u="none" baseline="0" dirty="0"/>
              <a:t>Registros de casos de zika en el embarazo</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2503" y="429623"/>
            <a:ext cx="1910981" cy="4584209"/>
          </a:xfrm>
          <a:prstGeom prst="rect">
            <a:avLst/>
          </a:prstGeom>
        </p:spPr>
      </p:pic>
    </p:spTree>
    <p:extLst>
      <p:ext uri="{BB962C8B-B14F-4D97-AF65-F5344CB8AC3E}">
        <p14:creationId xmlns:p14="http://schemas.microsoft.com/office/powerpoint/2010/main" val="395644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pPr algn="l" rtl="0"/>
            <a:r>
              <a:rPr lang="es" sz="3600" b="1" i="0" u="none" baseline="0"/>
              <a:t>El zika y el embarazo</a:t>
            </a:r>
          </a:p>
        </p:txBody>
      </p:sp>
    </p:spTree>
    <p:extLst>
      <p:ext uri="{BB962C8B-B14F-4D97-AF65-F5344CB8AC3E}">
        <p14:creationId xmlns:p14="http://schemas.microsoft.com/office/powerpoint/2010/main" val="53457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93164"/>
            <a:ext cx="4957169" cy="3394472"/>
          </a:xfrm>
        </p:spPr>
        <p:txBody>
          <a:bodyPr/>
          <a:lstStyle/>
          <a:p>
            <a:pPr algn="l" rtl="0"/>
            <a:r>
              <a:rPr lang="es" b="0" i="0" u="none" baseline="0"/>
              <a:t>La información acerca del virus del Zika aumenta rápidamente, y los investigadores continúan trabajando para comprender mejor el alcance del impacto del virus del Zika en madres, bebés y niños.  </a:t>
            </a:r>
          </a:p>
          <a:p>
            <a:pPr algn="l" rtl="0"/>
            <a:r>
              <a:rPr lang="es" b="0" i="0" u="none" baseline="0"/>
              <a:t>No se han reportado casos de bebés que hayan contraído el zika a través de la lactancia materna</a:t>
            </a:r>
          </a:p>
          <a:p>
            <a:pPr algn="l" rtl="0"/>
            <a:r>
              <a:rPr lang="es" b="0" i="0" u="none" baseline="0"/>
              <a:t>No hay evidencia que indique que una infección previa pueda afectar embarazos futuros.</a:t>
            </a:r>
          </a:p>
          <a:p>
            <a:endParaRPr lang="es" dirty="0"/>
          </a:p>
        </p:txBody>
      </p:sp>
      <p:sp>
        <p:nvSpPr>
          <p:cNvPr id="3" name="Title 2"/>
          <p:cNvSpPr>
            <a:spLocks noGrp="1"/>
          </p:cNvSpPr>
          <p:nvPr>
            <p:ph type="title"/>
          </p:nvPr>
        </p:nvSpPr>
        <p:spPr/>
        <p:txBody>
          <a:bodyPr/>
          <a:lstStyle/>
          <a:p>
            <a:pPr algn="l" rtl="0"/>
            <a:r>
              <a:rPr lang="es" b="0" i="0" u="none" baseline="0"/>
              <a:t>El zika y el embarazo</a:t>
            </a:r>
          </a:p>
        </p:txBody>
      </p:sp>
      <p:sp>
        <p:nvSpPr>
          <p:cNvPr id="6" name="Rectangle 5"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title="Pregnant woman and her female partn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9300" y="839004"/>
            <a:ext cx="2851602" cy="4174828"/>
          </a:xfrm>
          <a:prstGeom prst="rect">
            <a:avLst/>
          </a:prstGeom>
        </p:spPr>
      </p:pic>
    </p:spTree>
    <p:extLst>
      <p:ext uri="{BB962C8B-B14F-4D97-AF65-F5344CB8AC3E}">
        <p14:creationId xmlns:p14="http://schemas.microsoft.com/office/powerpoint/2010/main" val="372950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439" y="722377"/>
            <a:ext cx="6496732" cy="4225701"/>
          </a:xfrm>
          <a:prstGeom prst="rect">
            <a:avLst/>
          </a:prstGeom>
        </p:spPr>
      </p:pic>
      <p:sp>
        <p:nvSpPr>
          <p:cNvPr id="6" name="Title 1"/>
          <p:cNvSpPr>
            <a:spLocks noGrp="1"/>
          </p:cNvSpPr>
          <p:nvPr>
            <p:ph type="title"/>
          </p:nvPr>
        </p:nvSpPr>
        <p:spPr>
          <a:xfrm>
            <a:off x="143382" y="361906"/>
            <a:ext cx="8805174" cy="423362"/>
          </a:xfrm>
        </p:spPr>
        <p:txBody>
          <a:bodyPr>
            <a:noAutofit/>
          </a:bodyPr>
          <a:lstStyle/>
          <a:p>
            <a:pPr algn="l" rtl="0"/>
            <a:r>
              <a:rPr lang="es" b="0" i="0" u="none" baseline="0" dirty="0"/>
              <a:t>Directrices para hacer pruebas:  Mujeres embarazadas con posible exposición al zika</a:t>
            </a:r>
          </a:p>
        </p:txBody>
      </p:sp>
    </p:spTree>
    <p:extLst>
      <p:ext uri="{BB962C8B-B14F-4D97-AF65-F5344CB8AC3E}">
        <p14:creationId xmlns:p14="http://schemas.microsoft.com/office/powerpoint/2010/main" val="229753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9993" y="785268"/>
            <a:ext cx="6300532" cy="4113301"/>
          </a:xfrm>
          <a:prstGeom prst="rect">
            <a:avLst/>
          </a:prstGeom>
        </p:spPr>
      </p:pic>
      <p:sp>
        <p:nvSpPr>
          <p:cNvPr id="3" name="Title 2"/>
          <p:cNvSpPr>
            <a:spLocks noGrp="1"/>
          </p:cNvSpPr>
          <p:nvPr>
            <p:ph type="title"/>
          </p:nvPr>
        </p:nvSpPr>
        <p:spPr>
          <a:xfrm>
            <a:off x="143382" y="361906"/>
            <a:ext cx="9000618" cy="423362"/>
          </a:xfrm>
        </p:spPr>
        <p:txBody>
          <a:bodyPr>
            <a:normAutofit fontScale="90000"/>
          </a:bodyPr>
          <a:lstStyle/>
          <a:p>
            <a:pPr algn="l" rtl="0"/>
            <a:r>
              <a:rPr lang="es" b="0" i="0" u="none" baseline="0"/>
              <a:t>Manejo clínico de una mujer embarazada con presunta infección por el virus del Zika</a:t>
            </a:r>
          </a:p>
        </p:txBody>
      </p:sp>
    </p:spTree>
    <p:extLst>
      <p:ext uri="{BB962C8B-B14F-4D97-AF65-F5344CB8AC3E}">
        <p14:creationId xmlns:p14="http://schemas.microsoft.com/office/powerpoint/2010/main" val="114148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01937"/>
            <a:ext cx="8003219" cy="1112806"/>
          </a:xfrm>
        </p:spPr>
        <p:txBody>
          <a:bodyPr/>
          <a:lstStyle/>
          <a:p>
            <a:pPr algn="l" rtl="0"/>
            <a:r>
              <a:rPr lang="es" sz="3600" b="1" i="0" u="none" baseline="0"/>
              <a:t>EVALUACIÓN Y seguimiento </a:t>
            </a:r>
            <a:br>
              <a:rPr lang="es" sz="3600"/>
            </a:br>
            <a:r>
              <a:rPr lang="es" sz="2000" b="0" i="0" u="none" baseline="0"/>
              <a:t>de bebés con diagnóstico probable o confirmado de infección por el virus del Zika</a:t>
            </a:r>
          </a:p>
        </p:txBody>
      </p:sp>
    </p:spTree>
    <p:extLst>
      <p:ext uri="{BB962C8B-B14F-4D97-AF65-F5344CB8AC3E}">
        <p14:creationId xmlns:p14="http://schemas.microsoft.com/office/powerpoint/2010/main" val="415551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37" y="1567476"/>
            <a:ext cx="8840363" cy="1112806"/>
          </a:xfrm>
        </p:spPr>
        <p:txBody>
          <a:bodyPr/>
          <a:lstStyle/>
          <a:p>
            <a:pPr algn="l" rtl="0"/>
            <a:r>
              <a:rPr lang="es" sz="3600" b="1" i="0" u="none" baseline="0" dirty="0"/>
              <a:t>Epidemiología del virus del Zika</a:t>
            </a:r>
          </a:p>
        </p:txBody>
      </p:sp>
    </p:spTree>
    <p:extLst>
      <p:ext uri="{BB962C8B-B14F-4D97-AF65-F5344CB8AC3E}">
        <p14:creationId xmlns:p14="http://schemas.microsoft.com/office/powerpoint/2010/main" val="421561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97196"/>
            <a:ext cx="4957169" cy="3394472"/>
          </a:xfrm>
        </p:spPr>
        <p:txBody>
          <a:bodyPr>
            <a:normAutofit fontScale="92500" lnSpcReduction="20000"/>
          </a:bodyPr>
          <a:lstStyle/>
          <a:p>
            <a:endParaRPr lang="es" dirty="0"/>
          </a:p>
          <a:p>
            <a:pPr algn="l" rtl="0"/>
            <a:r>
              <a:rPr lang="es" sz="2100" b="0" i="0" u="none" baseline="0"/>
              <a:t>La infección por el virus del Zika durante el embarazo es una causa de microcefalia y otros defectos de nacimiento graves. </a:t>
            </a:r>
          </a:p>
          <a:p>
            <a:pPr algn="l" rtl="0"/>
            <a:r>
              <a:rPr lang="es" sz="2100" b="0" i="0" u="none" baseline="0"/>
              <a:t>Todos los bebés nacidos de madres con evidencia de laboratorio de infección por el virus del Zika durante el embarazo recibirán un examen físico integral.</a:t>
            </a:r>
          </a:p>
          <a:p>
            <a:pPr algn="l" rtl="0"/>
            <a:r>
              <a:rPr lang="es" sz="2100" b="0" i="0" u="none" baseline="0"/>
              <a:t>El</a:t>
            </a:r>
            <a:r>
              <a:rPr lang="es" sz="2100" b="1" i="0" u="none" baseline="0"/>
              <a:t> síndrome del zika congénito</a:t>
            </a:r>
            <a:r>
              <a:rPr lang="es" sz="2100" b="0" i="0" u="none" baseline="0"/>
              <a:t> es un patrón distintivo de defectos de nacimiento en fetos y bebés infectados antes del nacimiento.</a:t>
            </a:r>
          </a:p>
          <a:p>
            <a:pPr lvl="1" algn="l" rtl="0"/>
            <a:endParaRPr lang="es" dirty="0"/>
          </a:p>
          <a:p>
            <a:endParaRPr lang="es" dirty="0"/>
          </a:p>
        </p:txBody>
      </p:sp>
      <p:sp>
        <p:nvSpPr>
          <p:cNvPr id="3" name="Title 2"/>
          <p:cNvSpPr>
            <a:spLocks noGrp="1"/>
          </p:cNvSpPr>
          <p:nvPr>
            <p:ph type="title"/>
          </p:nvPr>
        </p:nvSpPr>
        <p:spPr>
          <a:xfrm>
            <a:off x="143382" y="361905"/>
            <a:ext cx="6983354" cy="921836"/>
          </a:xfrm>
        </p:spPr>
        <p:txBody>
          <a:bodyPr/>
          <a:lstStyle/>
          <a:p>
            <a:pPr algn="l" rtl="0"/>
            <a:r>
              <a:rPr lang="es" b="0" i="0" u="none" baseline="0" dirty="0"/>
              <a:t>El zika y sus consecuencias en el embarazo</a:t>
            </a:r>
          </a:p>
        </p:txBody>
      </p:sp>
      <p:pic>
        <p:nvPicPr>
          <p:cNvPr id="5" name="Picture 4" descr="Doctor and pregnant patient" title="Doctor and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238" y="1660913"/>
            <a:ext cx="3573350" cy="3470476"/>
          </a:xfrm>
          <a:prstGeom prst="rect">
            <a:avLst/>
          </a:prstGeom>
        </p:spPr>
      </p:pic>
      <p:sp>
        <p:nvSpPr>
          <p:cNvPr id="6" name="Rectangle 5"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spTree>
    <p:extLst>
      <p:ext uri="{BB962C8B-B14F-4D97-AF65-F5344CB8AC3E}">
        <p14:creationId xmlns:p14="http://schemas.microsoft.com/office/powerpoint/2010/main" val="126232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7848"/>
            <a:ext cx="4181476" cy="3394472"/>
          </a:xfrm>
        </p:spPr>
        <p:txBody>
          <a:bodyPr>
            <a:normAutofit fontScale="70000" lnSpcReduction="20000"/>
          </a:bodyPr>
          <a:lstStyle/>
          <a:p>
            <a:pPr marL="0" indent="0" algn="l" rtl="0">
              <a:buNone/>
            </a:pPr>
            <a:r>
              <a:rPr lang="es" b="0" i="0" u="none" baseline="0"/>
              <a:t>El </a:t>
            </a:r>
            <a:r>
              <a:rPr lang="es" b="1" i="0" u="none" baseline="0"/>
              <a:t>síndrome congénito de zika</a:t>
            </a:r>
            <a:r>
              <a:rPr lang="es" b="0" i="0" u="none" baseline="0"/>
              <a:t> está asociado a cinco tipos de defectos de nacimiento que no se habían observado o que ocurren con muy poca frecuencia en otras infecciones durante el embarazo: </a:t>
            </a:r>
          </a:p>
          <a:p>
            <a:pPr algn="l" rtl="0"/>
            <a:r>
              <a:rPr lang="es" b="1" i="0" u="none" baseline="0"/>
              <a:t>Microcefalia severa</a:t>
            </a:r>
            <a:r>
              <a:rPr lang="es" b="0" i="0" u="none" baseline="0"/>
              <a:t> (cabeza de tamaño pequeño) que trae como consecuencia un cráneo parcialmente colapsado </a:t>
            </a:r>
          </a:p>
          <a:p>
            <a:pPr algn="l" rtl="0"/>
            <a:r>
              <a:rPr lang="es" b="1" i="0" u="none" baseline="0"/>
              <a:t>Tejido cerebral reducido</a:t>
            </a:r>
            <a:r>
              <a:rPr lang="es" b="0" i="0" u="none" baseline="0"/>
              <a:t> con daño cerebral (indicado por un patrón específico de depósitos de calcio) </a:t>
            </a:r>
          </a:p>
          <a:p>
            <a:pPr algn="l" rtl="0"/>
            <a:r>
              <a:rPr lang="es" b="1" i="0" u="none" baseline="0"/>
              <a:t>Daño en la parte posterior del ojo</a:t>
            </a:r>
            <a:r>
              <a:rPr lang="es" b="0" i="0" u="none" baseline="0"/>
              <a:t> con un patrón específico de cicatrices y mayor pigmentación </a:t>
            </a:r>
          </a:p>
          <a:p>
            <a:pPr algn="l" rtl="0"/>
            <a:r>
              <a:rPr lang="es" b="1" i="0" u="none" baseline="0"/>
              <a:t>Alcance limitado del movimiento articular</a:t>
            </a:r>
            <a:r>
              <a:rPr lang="es" b="0" i="0" u="none" baseline="0"/>
              <a:t>, como el pie equinovaro </a:t>
            </a:r>
          </a:p>
          <a:p>
            <a:pPr algn="l" rtl="0"/>
            <a:r>
              <a:rPr lang="es" b="1" i="0" u="none" baseline="0"/>
              <a:t>Demasiado tono muscular</a:t>
            </a:r>
            <a:r>
              <a:rPr lang="es" b="0" i="0" u="none" baseline="0"/>
              <a:t> que restringe los movimientos del cuerpo después del nacimiento</a:t>
            </a:r>
          </a:p>
          <a:p>
            <a:pPr marL="0" indent="0" algn="l" rtl="0">
              <a:buNone/>
            </a:pPr>
            <a:endParaRPr lang="es" dirty="0"/>
          </a:p>
        </p:txBody>
      </p:sp>
      <p:sp>
        <p:nvSpPr>
          <p:cNvPr id="3" name="Title 2"/>
          <p:cNvSpPr>
            <a:spLocks noGrp="1"/>
          </p:cNvSpPr>
          <p:nvPr>
            <p:ph type="title"/>
          </p:nvPr>
        </p:nvSpPr>
        <p:spPr/>
        <p:txBody>
          <a:bodyPr/>
          <a:lstStyle/>
          <a:p>
            <a:pPr algn="l" rtl="0"/>
            <a:r>
              <a:rPr lang="es" b="0" i="0" u="none" baseline="0"/>
              <a:t>Síndrome del zika congénito</a:t>
            </a:r>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522835" y="1895474"/>
            <a:ext cx="4621165" cy="3122191"/>
          </a:xfrm>
          <a:prstGeom prst="rect">
            <a:avLst/>
          </a:prstGeom>
        </p:spPr>
      </p:pic>
    </p:spTree>
    <p:extLst>
      <p:ext uri="{BB962C8B-B14F-4D97-AF65-F5344CB8AC3E}">
        <p14:creationId xmlns:p14="http://schemas.microsoft.com/office/powerpoint/2010/main" val="313984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es" b="0" i="0" u="none" baseline="0"/>
              <a:t>Definición de casos de microcefalia</a:t>
            </a:r>
          </a:p>
        </p:txBody>
      </p:sp>
      <p:sp>
        <p:nvSpPr>
          <p:cNvPr id="2" name="Content Placeholder 1"/>
          <p:cNvSpPr>
            <a:spLocks noGrp="1"/>
          </p:cNvSpPr>
          <p:nvPr>
            <p:ph idx="1"/>
          </p:nvPr>
        </p:nvSpPr>
        <p:spPr>
          <a:xfrm>
            <a:off x="457200" y="1200151"/>
            <a:ext cx="5722883" cy="3518994"/>
          </a:xfrm>
        </p:spPr>
        <p:txBody>
          <a:bodyPr>
            <a:normAutofit fontScale="92500" lnSpcReduction="20000"/>
          </a:bodyPr>
          <a:lstStyle/>
          <a:p>
            <a:pPr marL="0" indent="0" algn="l" rtl="0">
              <a:buNone/>
            </a:pPr>
            <a:r>
              <a:rPr lang="es" b="1" i="0" u="none" baseline="0"/>
              <a:t>Diagnóstico definitivo de microcefalia congénita en bebés nacidos vivos</a:t>
            </a:r>
          </a:p>
          <a:p>
            <a:pPr algn="l" rtl="0"/>
            <a:r>
              <a:rPr lang="es" b="0" i="0" u="none" baseline="0"/>
              <a:t>La circunferencia de la cabeza (HC, por sus siglas en inglés) al nacer está por debajo del 3.° percentil para la edad gestacional y el sexo.</a:t>
            </a:r>
          </a:p>
          <a:p>
            <a:pPr algn="l" rtl="0"/>
            <a:r>
              <a:rPr lang="es" b="0" i="0" u="none" baseline="0"/>
              <a:t>Si no está disponible la información sobre la HC al nacer, la HC por debajo del 3.° percentil para la edad y el sexo durante las primeras 6 semanas de vida.</a:t>
            </a:r>
          </a:p>
          <a:p>
            <a:endParaRPr lang="es" dirty="0"/>
          </a:p>
          <a:p>
            <a:pPr marL="0" indent="0" algn="l" rtl="0">
              <a:buNone/>
            </a:pPr>
            <a:r>
              <a:rPr lang="es" b="1" i="0" u="none" baseline="0"/>
              <a:t>Diagnóstico definitivo de microcefalia congénita en bebés nacidos sin vida y embarazos interrumpidos</a:t>
            </a:r>
          </a:p>
          <a:p>
            <a:pPr algn="l" rtl="0"/>
            <a:r>
              <a:rPr lang="es" b="0" i="0" u="none" baseline="0"/>
              <a:t>La circunferencia de la cabeza al nacer está por debajo del 3.° percentil para la edad gestacional y el sexo.</a:t>
            </a:r>
          </a:p>
          <a:p>
            <a:endParaRPr lang="es" dirty="0"/>
          </a:p>
        </p:txBody>
      </p:sp>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10" name="Rectangle 9"/>
          <p:cNvSpPr/>
          <p:nvPr/>
        </p:nvSpPr>
        <p:spPr>
          <a:xfrm>
            <a:off x="6797837" y="3890064"/>
            <a:ext cx="1795684" cy="276999"/>
          </a:xfrm>
          <a:prstGeom prst="rect">
            <a:avLst/>
          </a:prstGeom>
        </p:spPr>
        <p:txBody>
          <a:bodyPr wrap="none">
            <a:spAutoFit/>
          </a:bodyPr>
          <a:lstStyle/>
          <a:p>
            <a:pPr algn="l" rtl="0"/>
            <a:r>
              <a:rPr lang="es" sz="1200" b="0" i="0" u="none" baseline="0">
                <a:latin typeface="Arial" panose="020B0604020202020204" pitchFamily="34" charset="0"/>
                <a:cs typeface="Arial" panose="020B0604020202020204" pitchFamily="34" charset="0"/>
              </a:rPr>
              <a:t>Bebé con microcefalia</a:t>
            </a:r>
          </a:p>
        </p:txBody>
      </p:sp>
    </p:spTree>
    <p:extLst>
      <p:ext uri="{BB962C8B-B14F-4D97-AF65-F5344CB8AC3E}">
        <p14:creationId xmlns:p14="http://schemas.microsoft.com/office/powerpoint/2010/main" val="156774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Graphic of baby with microcephaly showing smaller hea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527" y="601060"/>
            <a:ext cx="2546746" cy="3943349"/>
          </a:xfrm>
          <a:prstGeom prst="rect">
            <a:avLst/>
          </a:prstGeom>
        </p:spPr>
      </p:pic>
      <p:sp>
        <p:nvSpPr>
          <p:cNvPr id="3" name="Title 2"/>
          <p:cNvSpPr>
            <a:spLocks noGrp="1"/>
          </p:cNvSpPr>
          <p:nvPr>
            <p:ph type="title"/>
          </p:nvPr>
        </p:nvSpPr>
        <p:spPr/>
        <p:txBody>
          <a:bodyPr/>
          <a:lstStyle/>
          <a:p>
            <a:pPr algn="l" rtl="0"/>
            <a:r>
              <a:rPr lang="es" b="0" i="0" u="none" baseline="0"/>
              <a:t>Definiciones de</a:t>
            </a:r>
            <a:r>
              <a:rPr lang="es" b="0" i="1" u="none" baseline="0"/>
              <a:t> posible</a:t>
            </a:r>
            <a:r>
              <a:rPr lang="es" b="0" i="0" u="none" baseline="0"/>
              <a:t> microcefalia congénita</a:t>
            </a:r>
          </a:p>
        </p:txBody>
      </p:sp>
      <p:sp>
        <p:nvSpPr>
          <p:cNvPr id="2" name="Content Placeholder 1"/>
          <p:cNvSpPr>
            <a:spLocks noGrp="1"/>
          </p:cNvSpPr>
          <p:nvPr>
            <p:ph idx="1"/>
          </p:nvPr>
        </p:nvSpPr>
        <p:spPr>
          <a:xfrm>
            <a:off x="457200" y="1200150"/>
            <a:ext cx="6143297" cy="3583413"/>
          </a:xfrm>
        </p:spPr>
        <p:txBody>
          <a:bodyPr/>
          <a:lstStyle/>
          <a:p>
            <a:pPr marL="0" indent="0" algn="l" rtl="0">
              <a:buNone/>
            </a:pPr>
            <a:r>
              <a:rPr lang="es" b="1" i="0" u="none" baseline="0"/>
              <a:t>Posible microcefalia congénita en bebés nacidos vivos</a:t>
            </a:r>
          </a:p>
          <a:p>
            <a:pPr algn="l" rtl="0"/>
            <a:r>
              <a:rPr lang="es" b="0" i="0" u="none" baseline="0"/>
              <a:t>Si no está disponible la información sobre la HC anterior, HC por debajo del 3.° percentil para la edad y el sexo, pasadas las 6 semanas de vida.</a:t>
            </a:r>
          </a:p>
          <a:p>
            <a:endParaRPr lang="es" dirty="0"/>
          </a:p>
          <a:p>
            <a:pPr marL="0" indent="0" algn="l" rtl="0">
              <a:buNone/>
            </a:pPr>
            <a:r>
              <a:rPr lang="es" b="1" i="0" u="none" baseline="0"/>
              <a:t>Posible microcefalia en todos los resultados de un nacimiento</a:t>
            </a:r>
          </a:p>
          <a:p>
            <a:pPr algn="l" rtl="0"/>
            <a:r>
              <a:rPr lang="es" b="0" i="0" u="none" baseline="0"/>
              <a:t>Microcefalia diagnosticada o presunta mediante ecografía prenatal, en ausencia de mediciones de la circunferencia de la cabeza disponibles.</a:t>
            </a:r>
          </a:p>
          <a:p>
            <a:endParaRPr lang="es" dirty="0"/>
          </a:p>
        </p:txBody>
      </p:sp>
      <p:sp>
        <p:nvSpPr>
          <p:cNvPr id="10" name="Rectangle 9"/>
          <p:cNvSpPr/>
          <p:nvPr/>
        </p:nvSpPr>
        <p:spPr>
          <a:xfrm>
            <a:off x="6797837" y="3890064"/>
            <a:ext cx="1795684" cy="276999"/>
          </a:xfrm>
          <a:prstGeom prst="rect">
            <a:avLst/>
          </a:prstGeom>
        </p:spPr>
        <p:txBody>
          <a:bodyPr wrap="none">
            <a:spAutoFit/>
          </a:bodyPr>
          <a:lstStyle/>
          <a:p>
            <a:pPr algn="l" rtl="0"/>
            <a:r>
              <a:rPr lang="es" sz="1200" b="0" i="0" u="none" baseline="0">
                <a:latin typeface="Arial" panose="020B0604020202020204" pitchFamily="34" charset="0"/>
                <a:cs typeface="Arial" panose="020B0604020202020204" pitchFamily="34" charset="0"/>
              </a:rPr>
              <a:t>Bebé con microcefalia</a:t>
            </a:r>
          </a:p>
        </p:txBody>
      </p:sp>
    </p:spTree>
    <p:extLst>
      <p:ext uri="{BB962C8B-B14F-4D97-AF65-F5344CB8AC3E}">
        <p14:creationId xmlns:p14="http://schemas.microsoft.com/office/powerpoint/2010/main" val="12486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5"/>
            <a:ext cx="9000618" cy="495345"/>
          </a:xfrm>
        </p:spPr>
        <p:txBody>
          <a:bodyPr>
            <a:normAutofit fontScale="90000"/>
          </a:bodyPr>
          <a:lstStyle/>
          <a:p>
            <a:pPr algn="l" rtl="0"/>
            <a:r>
              <a:rPr lang="es" b="0" i="0" u="none" baseline="0" dirty="0"/>
              <a:t>Medición de la circunferencia de la cabeza para detectar microcefalia</a:t>
            </a:r>
          </a:p>
        </p:txBody>
      </p:sp>
      <p:sp>
        <p:nvSpPr>
          <p:cNvPr id="4" name="Content Placeholder 3"/>
          <p:cNvSpPr>
            <a:spLocks noGrp="1"/>
          </p:cNvSpPr>
          <p:nvPr>
            <p:ph sz="half" idx="2"/>
          </p:nvPr>
        </p:nvSpPr>
        <p:spPr>
          <a:xfrm>
            <a:off x="898329" y="3308718"/>
            <a:ext cx="3631789" cy="1322593"/>
          </a:xfrm>
        </p:spPr>
        <p:txBody>
          <a:bodyPr>
            <a:normAutofit fontScale="25000" lnSpcReduction="20000"/>
          </a:bodyPr>
          <a:lstStyle/>
          <a:p>
            <a:pPr algn="l" defTabSz="1016000" rtl="0">
              <a:lnSpc>
                <a:spcPct val="120000"/>
              </a:lnSpc>
            </a:pPr>
            <a:r>
              <a:rPr lang="es" sz="4400" b="0" i="0" u="none" baseline="0" dirty="0"/>
              <a:t>Use una cinta métrica que no se pueda estirar </a:t>
            </a:r>
          </a:p>
          <a:p>
            <a:pPr algn="l" defTabSz="1016000" rtl="0">
              <a:lnSpc>
                <a:spcPct val="120000"/>
              </a:lnSpc>
            </a:pPr>
            <a:r>
              <a:rPr lang="es" sz="4400" b="0" i="0" u="none" baseline="0" dirty="0"/>
              <a:t>Coloque la cinta métrica alrededor de la parte más ancha posible de la circunferencia de la cabeza </a:t>
            </a:r>
          </a:p>
          <a:p>
            <a:pPr lvl="1" algn="l" defTabSz="1016000" rtl="0">
              <a:lnSpc>
                <a:spcPct val="120000"/>
              </a:lnSpc>
            </a:pPr>
            <a:r>
              <a:rPr lang="es" sz="3600" b="0" i="0" u="none" baseline="0" dirty="0"/>
              <a:t>La parte más ancha de la frente encima de las cejas </a:t>
            </a:r>
          </a:p>
          <a:p>
            <a:pPr lvl="1" algn="l" defTabSz="1016000" rtl="0">
              <a:lnSpc>
                <a:spcPct val="120000"/>
              </a:lnSpc>
            </a:pPr>
            <a:r>
              <a:rPr lang="es" sz="3600" b="0" i="0" u="none" baseline="0" dirty="0"/>
              <a:t>Por encima de las orejas </a:t>
            </a:r>
          </a:p>
          <a:p>
            <a:pPr lvl="1" algn="l" defTabSz="1016000" rtl="0">
              <a:lnSpc>
                <a:spcPct val="120000"/>
              </a:lnSpc>
            </a:pPr>
            <a:r>
              <a:rPr lang="es" sz="3600" b="0" i="0" u="none" baseline="0" dirty="0"/>
              <a:t>La parte más prominente de la parte posterior de la cabeza  </a:t>
            </a:r>
          </a:p>
          <a:p>
            <a:endParaRPr lang="es" dirty="0"/>
          </a:p>
        </p:txBody>
      </p:sp>
      <p:sp>
        <p:nvSpPr>
          <p:cNvPr id="6" name="Content Placeholder 3"/>
          <p:cNvSpPr txBox="1">
            <a:spLocks/>
          </p:cNvSpPr>
          <p:nvPr/>
        </p:nvSpPr>
        <p:spPr>
          <a:xfrm>
            <a:off x="4632130" y="3308717"/>
            <a:ext cx="3695192" cy="1322593"/>
          </a:xfrm>
          <a:prstGeom prst="rect">
            <a:avLst/>
          </a:prstGeom>
        </p:spPr>
        <p:txBody>
          <a:bodyPr vert="horz" lIns="91440" tIns="45720" rIns="91440" bIns="45720" rtlCol="0">
            <a:normAutofit fontScale="25000" lnSpcReduction="20000"/>
          </a:bodyPr>
          <a:lstStyle>
            <a:lvl1pPr marL="342900" marR="0" indent="-342900" defTabSz="1016000" fontAlgn="auto">
              <a:lnSpc>
                <a:spcPct val="120000"/>
              </a:lnSpc>
              <a:spcBef>
                <a:spcPct val="20000"/>
              </a:spcBef>
              <a:spcAft>
                <a:spcPts val="0"/>
              </a:spcAft>
              <a:buClr>
                <a:schemeClr val="bg1"/>
              </a:buClr>
              <a:buSzTx/>
              <a:buFont typeface="Arial"/>
              <a:buChar char="•"/>
              <a:tabLst/>
              <a:defRPr lang="e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rtl="0"/>
            <a:r>
              <a:rPr lang="es" b="0" i="0" u="none" baseline="0" dirty="0"/>
              <a:t>Tome la medida tres veces y elija la medición más grande con respecto al 0.1 cm más cercano </a:t>
            </a:r>
          </a:p>
          <a:p>
            <a:pPr algn="l" rtl="0"/>
            <a:r>
              <a:rPr lang="es" b="0" i="0" u="none" baseline="0" dirty="0"/>
              <a:t>La medida óptima se obtiene dentro de las 24 horas después del nacimiento. </a:t>
            </a:r>
          </a:p>
          <a:p>
            <a:pPr lvl="1" algn="l" rtl="0"/>
            <a:r>
              <a:rPr lang="es" b="0" i="0" u="none" baseline="0" dirty="0"/>
              <a:t>Las tablas de referencia de circunferencia de la cabeza al momento del nacimiento de uso más habitual por edad y sexo están diseñadas en función de las medidas tomadas antes de las 24 horas de vida</a:t>
            </a:r>
          </a:p>
          <a:p>
            <a:endParaRPr lang="es" dirty="0"/>
          </a:p>
        </p:txBody>
      </p:sp>
      <p:sp>
        <p:nvSpPr>
          <p:cNvPr id="7" name="Content Placeholder 3"/>
          <p:cNvSpPr txBox="1">
            <a:spLocks/>
          </p:cNvSpPr>
          <p:nvPr/>
        </p:nvSpPr>
        <p:spPr>
          <a:xfrm>
            <a:off x="143382" y="4740686"/>
            <a:ext cx="3308592" cy="278989"/>
          </a:xfrm>
          <a:prstGeom prst="rect">
            <a:avLst/>
          </a:prstGeom>
        </p:spPr>
        <p:txBody>
          <a:bodyPr vert="horz" lIns="91440" tIns="45720" rIns="91440" bIns="45720" rtlCol="0">
            <a:normAutofit/>
          </a:bodyPr>
          <a:lstStyle>
            <a:lvl1pPr marL="342900" marR="0" indent="-342900" defTabSz="1016000" fontAlgn="auto">
              <a:lnSpc>
                <a:spcPct val="120000"/>
              </a:lnSpc>
              <a:spcBef>
                <a:spcPct val="20000"/>
              </a:spcBef>
              <a:spcAft>
                <a:spcPts val="0"/>
              </a:spcAft>
              <a:buClr>
                <a:schemeClr val="bg1"/>
              </a:buClr>
              <a:buSzTx/>
              <a:buFont typeface="Arial"/>
              <a:buChar char="•"/>
              <a:tabLst/>
              <a:defRPr lang="es" sz="4400" noProof="0" dirty="0" smtClean="0">
                <a:latin typeface="Arial" panose="020B0604020202020204" pitchFamily="34" charset="0"/>
                <a:cs typeface="Arial" panose="020B0604020202020204" pitchFamily="34" charset="0"/>
              </a:defRPr>
            </a:lvl1pPr>
            <a:lvl2pPr marL="742950" marR="0" lvl="1" indent="-285750" defTabSz="1016000" fontAlgn="auto">
              <a:lnSpc>
                <a:spcPct val="120000"/>
              </a:lnSpc>
              <a:spcBef>
                <a:spcPct val="20000"/>
              </a:spcBef>
              <a:spcAft>
                <a:spcPts val="0"/>
              </a:spcAft>
              <a:buClr>
                <a:schemeClr val="accent6"/>
              </a:buClr>
              <a:buSzTx/>
              <a:buFont typeface="Lucida Grande"/>
              <a:buChar char="»"/>
              <a:tabLst/>
              <a:defRPr lang="es" sz="3600" noProof="0" dirty="0" smtClean="0">
                <a:latin typeface="Arial" panose="020B0604020202020204" pitchFamily="34" charset="0"/>
                <a:cs typeface="Arial" panose="020B0604020202020204" pitchFamily="34" charset="0"/>
              </a:defRPr>
            </a:lvl2pPr>
            <a:lvl3pPr marL="1143000" marR="0" indent="-228600" fontAlgn="auto">
              <a:lnSpc>
                <a:spcPct val="100000"/>
              </a:lnSpc>
              <a:spcBef>
                <a:spcPct val="20000"/>
              </a:spcBef>
              <a:spcAft>
                <a:spcPts val="0"/>
              </a:spcAft>
              <a:buClr>
                <a:schemeClr val="accent6"/>
              </a:buClr>
              <a:buSzTx/>
              <a:buFont typeface="Arial"/>
              <a:buChar char="•"/>
              <a:tabLst/>
              <a:defRPr lang="es" sz="1400" noProof="0" dirty="0" smtClean="0">
                <a:latin typeface="Arial" panose="020B0604020202020204" pitchFamily="34" charset="0"/>
                <a:cs typeface="Arial" panose="020B0604020202020204" pitchFamily="34" charset="0"/>
              </a:defRPr>
            </a:lvl3pPr>
            <a:lvl4pPr marL="1600200" marR="0" indent="-228600" fontAlgn="auto">
              <a:lnSpc>
                <a:spcPct val="100000"/>
              </a:lnSpc>
              <a:spcBef>
                <a:spcPct val="20000"/>
              </a:spcBef>
              <a:spcAft>
                <a:spcPts val="0"/>
              </a:spcAft>
              <a:buClr>
                <a:schemeClr val="accent6"/>
              </a:buClr>
              <a:buSzTx/>
              <a:buFont typeface="Arial"/>
              <a:buChar char="–"/>
              <a:tabLst/>
              <a:defRPr lang="es" sz="1200" noProof="0" dirty="0" smtClean="0">
                <a:latin typeface="Arial" panose="020B0604020202020204" pitchFamily="34" charset="0"/>
                <a:cs typeface="Arial" panose="020B0604020202020204" pitchFamily="34" charset="0"/>
              </a:defRPr>
            </a:lvl4pPr>
            <a:lvl5pPr marL="2057400" marR="0" indent="-228600" fontAlgn="auto">
              <a:lnSpc>
                <a:spcPct val="100000"/>
              </a:lnSpc>
              <a:spcBef>
                <a:spcPct val="20000"/>
              </a:spcBef>
              <a:spcAft>
                <a:spcPts val="0"/>
              </a:spcAft>
              <a:buClr>
                <a:schemeClr val="accent6"/>
              </a:buClr>
              <a:buSzPct val="80000"/>
              <a:buFont typeface="Wingdings" charset="2"/>
              <a:buChar char="§"/>
              <a:tabLst/>
              <a:defRPr lang="es" sz="1050" noProof="0" dirty="0">
                <a:latin typeface="Arial" panose="020B0604020202020204" pitchFamily="34" charset="0"/>
                <a:cs typeface="Arial" panose="020B060402020202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lgn="l" rtl="0">
              <a:buNone/>
            </a:pPr>
            <a:r>
              <a:rPr lang="es" sz="900" b="0" i="0" u="none" baseline="0"/>
              <a:t>http://</a:t>
            </a:r>
            <a:r>
              <a:rPr lang="es" sz="800" b="0" i="0" u="none" baseline="0"/>
              <a:t>espanol.cdc.gov/zika/pdfs/microcephaly_measuring.pdf</a:t>
            </a:r>
            <a:endParaRPr lang="es" sz="900" dirty="0"/>
          </a:p>
        </p:txBody>
      </p:sp>
      <p:pic>
        <p:nvPicPr>
          <p:cNvPr id="9" name="Picture 8" title="Baby with normal head size.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602" y="798058"/>
            <a:ext cx="2441118" cy="2445195"/>
          </a:xfrm>
          <a:prstGeom prst="rect">
            <a:avLst/>
          </a:prstGeom>
        </p:spPr>
      </p:pic>
      <p:pic>
        <p:nvPicPr>
          <p:cNvPr id="10" name="Picture 9" title="Baby with microcephaly"/>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3064" y="798058"/>
            <a:ext cx="2172157" cy="2445195"/>
          </a:xfrm>
          <a:prstGeom prst="rect">
            <a:avLst/>
          </a:prstGeom>
        </p:spPr>
      </p:pic>
      <p:pic>
        <p:nvPicPr>
          <p:cNvPr id="11" name="Picture 10" title="Baby with severe microcephal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8208" y="798058"/>
            <a:ext cx="2172158" cy="2445195"/>
          </a:xfrm>
          <a:prstGeom prst="rect">
            <a:avLst/>
          </a:prstGeom>
        </p:spPr>
      </p:pic>
      <p:sp>
        <p:nvSpPr>
          <p:cNvPr id="12" name="TextBox 11"/>
          <p:cNvSpPr txBox="1"/>
          <p:nvPr/>
        </p:nvSpPr>
        <p:spPr>
          <a:xfrm>
            <a:off x="1424946" y="2924982"/>
            <a:ext cx="1837362" cy="246221"/>
          </a:xfrm>
          <a:prstGeom prst="rect">
            <a:avLst/>
          </a:prstGeom>
          <a:noFill/>
        </p:spPr>
        <p:txBody>
          <a:bodyPr wrap="none" rtlCol="0">
            <a:spAutoFit/>
          </a:bodyPr>
          <a:lstStyle/>
          <a:p>
            <a:pPr algn="l" rtl="0"/>
            <a:r>
              <a:rPr lang="es" sz="1000" b="1" i="0" u="none" baseline="0">
                <a:latin typeface="Arial" panose="020B0604020202020204" pitchFamily="34" charset="0"/>
                <a:cs typeface="Arial" panose="020B0604020202020204" pitchFamily="34" charset="0"/>
              </a:rPr>
              <a:t>Bebé con cabeza de tamaño normal</a:t>
            </a:r>
          </a:p>
        </p:txBody>
      </p:sp>
      <p:sp>
        <p:nvSpPr>
          <p:cNvPr id="13" name="TextBox 12"/>
          <p:cNvSpPr txBox="1"/>
          <p:nvPr/>
        </p:nvSpPr>
        <p:spPr>
          <a:xfrm>
            <a:off x="3741218" y="2924981"/>
            <a:ext cx="1646605" cy="246221"/>
          </a:xfrm>
          <a:prstGeom prst="rect">
            <a:avLst/>
          </a:prstGeom>
          <a:noFill/>
        </p:spPr>
        <p:txBody>
          <a:bodyPr wrap="none" rtlCol="0">
            <a:spAutoFit/>
          </a:bodyPr>
          <a:lstStyle/>
          <a:p>
            <a:pPr algn="l" rtl="0"/>
            <a:r>
              <a:rPr lang="es" sz="1000" b="1" i="0" u="none" baseline="0">
                <a:latin typeface="Arial" panose="020B0604020202020204" pitchFamily="34" charset="0"/>
                <a:cs typeface="Arial" panose="020B0604020202020204" pitchFamily="34" charset="0"/>
              </a:rPr>
              <a:t>Bebé con microcefalia</a:t>
            </a:r>
          </a:p>
        </p:txBody>
      </p:sp>
      <p:sp>
        <p:nvSpPr>
          <p:cNvPr id="14" name="TextBox 13"/>
          <p:cNvSpPr txBox="1"/>
          <p:nvPr/>
        </p:nvSpPr>
        <p:spPr>
          <a:xfrm>
            <a:off x="5727425" y="2927939"/>
            <a:ext cx="2092239" cy="246221"/>
          </a:xfrm>
          <a:prstGeom prst="rect">
            <a:avLst/>
          </a:prstGeom>
          <a:noFill/>
        </p:spPr>
        <p:txBody>
          <a:bodyPr wrap="none" rtlCol="0">
            <a:spAutoFit/>
          </a:bodyPr>
          <a:lstStyle/>
          <a:p>
            <a:pPr algn="l" rtl="0"/>
            <a:r>
              <a:rPr lang="es" sz="1000" b="1" i="0" u="none" baseline="0">
                <a:latin typeface="Arial" panose="020B0604020202020204" pitchFamily="34" charset="0"/>
                <a:cs typeface="Arial" panose="020B0604020202020204" pitchFamily="34" charset="0"/>
              </a:rPr>
              <a:t>Bebé con microcefalia grave</a:t>
            </a:r>
          </a:p>
        </p:txBody>
      </p:sp>
    </p:spTree>
    <p:extLst>
      <p:ext uri="{BB962C8B-B14F-4D97-AF65-F5344CB8AC3E}">
        <p14:creationId xmlns:p14="http://schemas.microsoft.com/office/powerpoint/2010/main" val="3415884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s" b="0" i="0" u="none" baseline="0"/>
              <a:t>Es importante tener en cuenta que, incluso en los lugares con zika, las mujeres tienen bebés aparentemente sanos. </a:t>
            </a:r>
          </a:p>
          <a:p>
            <a:pPr algn="l" rtl="0"/>
            <a:r>
              <a:rPr lang="es" b="0" i="0" u="none" baseline="0"/>
              <a:t>Quedan muchos interrogantes acerca de los tiempos, el riesgo absoluto y el espectro de consecuencias asociadas a la infección por el virus del Zika durante el embarazo. </a:t>
            </a:r>
          </a:p>
          <a:p>
            <a:pPr algn="l" rtl="0"/>
            <a:r>
              <a:rPr lang="es" b="0" i="0" u="none" baseline="0"/>
              <a:t>Se están planificando más pruebas de laboratorio y otros estudios para saber más sobre los riesgos de la infección por el virus del Zika durante el embarazo. </a:t>
            </a:r>
          </a:p>
          <a:p>
            <a:endParaRPr lang="es" dirty="0"/>
          </a:p>
        </p:txBody>
      </p:sp>
      <p:sp>
        <p:nvSpPr>
          <p:cNvPr id="3" name="Title 2"/>
          <p:cNvSpPr>
            <a:spLocks noGrp="1"/>
          </p:cNvSpPr>
          <p:nvPr>
            <p:ph type="title"/>
          </p:nvPr>
        </p:nvSpPr>
        <p:spPr/>
        <p:txBody>
          <a:bodyPr/>
          <a:lstStyle/>
          <a:p>
            <a:pPr algn="l" rtl="0"/>
            <a:r>
              <a:rPr lang="es" b="0" i="0" u="none" baseline="0"/>
              <a:t>No todas las infecciones provocan defectos de nacimiento </a:t>
            </a:r>
          </a:p>
        </p:txBody>
      </p:sp>
      <p:pic>
        <p:nvPicPr>
          <p:cNvPr id="4" name="Picture 3" title="Doctor with a stethoscope examining a baby.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4026264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s" b="0" i="0" u="none" baseline="0"/>
              <a:t>Los bebés nacidos de madres potencialmente expuestas a quienes no se les realizó una prueba antes del parto o a quienes se les realizó una prueba fuera del período recomendado, cuyo resultado de IgM fue negativo, deberían recibir</a:t>
            </a:r>
          </a:p>
          <a:p>
            <a:pPr lvl="1" algn="l" rtl="0"/>
            <a:r>
              <a:rPr lang="es" b="0" i="0" u="none" baseline="0"/>
              <a:t>Una evaluación integral, incluido un examen físico</a:t>
            </a:r>
          </a:p>
          <a:p>
            <a:pPr lvl="1" algn="l" rtl="0"/>
            <a:r>
              <a:rPr lang="es" b="0" i="0" u="none" baseline="0"/>
              <a:t>Una medición rigurosa de la circunferencia de la cabeza</a:t>
            </a:r>
          </a:p>
          <a:p>
            <a:pPr lvl="1" algn="l" rtl="0"/>
            <a:r>
              <a:rPr lang="es" b="0" i="0" u="none" baseline="0"/>
              <a:t>Una ecografía intracraneal para evaluar la estructura cerebral</a:t>
            </a:r>
          </a:p>
          <a:p>
            <a:pPr lvl="1" algn="l" rtl="0"/>
            <a:r>
              <a:rPr lang="es" b="0" i="0" u="none" baseline="0"/>
              <a:t>Evaluación estándar del neonato</a:t>
            </a:r>
          </a:p>
        </p:txBody>
      </p:sp>
      <p:sp>
        <p:nvSpPr>
          <p:cNvPr id="3" name="Title 2"/>
          <p:cNvSpPr>
            <a:spLocks noGrp="1"/>
          </p:cNvSpPr>
          <p:nvPr>
            <p:ph type="title"/>
          </p:nvPr>
        </p:nvSpPr>
        <p:spPr/>
        <p:txBody>
          <a:bodyPr/>
          <a:lstStyle/>
          <a:p>
            <a:pPr algn="l" rtl="0"/>
            <a:r>
              <a:rPr lang="es" b="0" i="0" u="none" baseline="0"/>
              <a:t>Bebés de madres con posible exposición maternal al zika</a:t>
            </a:r>
          </a:p>
        </p:txBody>
      </p:sp>
      <p:pic>
        <p:nvPicPr>
          <p:cNvPr id="5" name="Picture 4" descr="Doctor examining baby" title="Doctor examining baby"/>
          <p:cNvPicPr>
            <a:picLocks noChangeAspect="1"/>
          </p:cNvPicPr>
          <p:nvPr/>
        </p:nvPicPr>
        <p:blipFill>
          <a:blip r:embed="rId3"/>
          <a:stretch>
            <a:fillRect/>
          </a:stretch>
        </p:blipFill>
        <p:spPr>
          <a:xfrm>
            <a:off x="5414368" y="1283741"/>
            <a:ext cx="3578662" cy="3621338"/>
          </a:xfrm>
          <a:prstGeom prst="rect">
            <a:avLst/>
          </a:prstGeom>
        </p:spPr>
      </p:pic>
    </p:spTree>
    <p:extLst>
      <p:ext uri="{BB962C8B-B14F-4D97-AF65-F5344CB8AC3E}">
        <p14:creationId xmlns:p14="http://schemas.microsoft.com/office/powerpoint/2010/main" val="423432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0702" y="1194242"/>
            <a:ext cx="7353972" cy="3568520"/>
          </a:xfrm>
          <a:prstGeom prst="rect">
            <a:avLst/>
          </a:prstGeom>
        </p:spPr>
      </p:pic>
      <p:sp>
        <p:nvSpPr>
          <p:cNvPr id="3" name="Title 2"/>
          <p:cNvSpPr>
            <a:spLocks noGrp="1"/>
          </p:cNvSpPr>
          <p:nvPr>
            <p:ph type="title"/>
          </p:nvPr>
        </p:nvSpPr>
        <p:spPr>
          <a:xfrm>
            <a:off x="143382" y="361906"/>
            <a:ext cx="9000618" cy="717594"/>
          </a:xfrm>
        </p:spPr>
        <p:txBody>
          <a:bodyPr>
            <a:normAutofit/>
          </a:bodyPr>
          <a:lstStyle/>
          <a:p>
            <a:pPr algn="l" rtl="0"/>
            <a:r>
              <a:rPr lang="es" b="0" i="0" u="none" baseline="0"/>
              <a:t>Directrices provisionales: Evaluación y pruebas para bebés con posible infección congénita por el virus del Zika</a:t>
            </a:r>
          </a:p>
        </p:txBody>
      </p:sp>
    </p:spTree>
    <p:extLst>
      <p:ext uri="{BB962C8B-B14F-4D97-AF65-F5344CB8AC3E}">
        <p14:creationId xmlns:p14="http://schemas.microsoft.com/office/powerpoint/2010/main" val="1561041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08279"/>
            <a:ext cx="4957169" cy="3394472"/>
          </a:xfrm>
        </p:spPr>
        <p:txBody>
          <a:bodyPr>
            <a:normAutofit fontScale="92500" lnSpcReduction="20000"/>
          </a:bodyPr>
          <a:lstStyle/>
          <a:p>
            <a:pPr algn="l" rtl="0"/>
            <a:r>
              <a:rPr lang="es" b="0" i="0" u="none" baseline="0"/>
              <a:t>Consultas con</a:t>
            </a:r>
          </a:p>
          <a:p>
            <a:pPr lvl="1" algn="l" rtl="0"/>
            <a:r>
              <a:rPr lang="es" b="1" i="0" u="none" baseline="0"/>
              <a:t>Neurólogo:</a:t>
            </a:r>
            <a:r>
              <a:rPr lang="es" b="0" i="0" u="none" baseline="0"/>
              <a:t> para determinar las pruebas neuroimagenológicas y evaluación adecuadas</a:t>
            </a:r>
          </a:p>
          <a:p>
            <a:pPr lvl="1" algn="l" rtl="0"/>
            <a:r>
              <a:rPr lang="es" b="1" i="0" u="none" baseline="0"/>
              <a:t>Especialista en enfermedades infecciosas:</a:t>
            </a:r>
            <a:r>
              <a:rPr lang="es" b="0" i="0" u="none" baseline="0"/>
              <a:t> para realizar la evaluación diagnóstica de otras infecciones congénitas </a:t>
            </a:r>
          </a:p>
          <a:p>
            <a:pPr lvl="1" algn="l" rtl="0"/>
            <a:r>
              <a:rPr lang="es" b="1" i="0" u="none" baseline="0"/>
              <a:t>Oftalmólogo:</a:t>
            </a:r>
            <a:r>
              <a:rPr lang="es" b="0" i="0" u="none" baseline="0"/>
              <a:t> para completar un examen oftalmológico completo y la evaluación para detectar un posible trastorno visual cortical, antes del alta hospitalaria o en el 1.</a:t>
            </a:r>
            <a:r>
              <a:rPr lang="es" b="0" i="0" u="none" baseline="30000"/>
              <a:t>er</a:t>
            </a:r>
            <a:r>
              <a:rPr lang="es" b="0" i="0" u="none" baseline="0"/>
              <a:t> mes de vida</a:t>
            </a:r>
          </a:p>
          <a:p>
            <a:pPr lvl="1" algn="l" rtl="0"/>
            <a:r>
              <a:rPr lang="es" b="1" i="0" u="none" baseline="0"/>
              <a:t>Endocrinólogo:</a:t>
            </a:r>
            <a:r>
              <a:rPr lang="es" b="0" i="0" u="none" baseline="0"/>
              <a:t> para evaluar una posible disfunción pituitaria o hipotalámica</a:t>
            </a:r>
          </a:p>
          <a:p>
            <a:pPr lvl="1" algn="l" rtl="0"/>
            <a:r>
              <a:rPr lang="es" b="1" i="0" u="none" baseline="0"/>
              <a:t>Genetista clínico:</a:t>
            </a:r>
            <a:r>
              <a:rPr lang="es" b="0" i="0" u="none" baseline="0"/>
              <a:t> para evaluar otras causas de microcefalia u otras anomalías que pudieran estar presentes</a:t>
            </a:r>
          </a:p>
          <a:p>
            <a:endParaRPr lang="es" dirty="0"/>
          </a:p>
        </p:txBody>
      </p:sp>
      <p:sp>
        <p:nvSpPr>
          <p:cNvPr id="3" name="Title 2"/>
          <p:cNvSpPr>
            <a:spLocks noGrp="1"/>
          </p:cNvSpPr>
          <p:nvPr>
            <p:ph type="title"/>
          </p:nvPr>
        </p:nvSpPr>
        <p:spPr/>
        <p:txBody>
          <a:bodyPr>
            <a:normAutofit fontScale="90000"/>
          </a:bodyPr>
          <a:lstStyle/>
          <a:p>
            <a:pPr algn="l" rtl="0"/>
            <a:r>
              <a:rPr lang="es" b="0" i="0" u="none" baseline="0" dirty="0"/>
              <a:t>Consulta recomendada para la evaluación y el manejo iniciales de bebés afectados por el zika</a:t>
            </a:r>
          </a:p>
        </p:txBody>
      </p:sp>
      <p:pic>
        <p:nvPicPr>
          <p:cNvPr id="4" name="Picture 3" title="Doctor with a stethoscope examining a baby.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7416" y="1394860"/>
            <a:ext cx="3576584" cy="3621310"/>
          </a:xfrm>
          <a:prstGeom prst="rect">
            <a:avLst/>
          </a:prstGeom>
        </p:spPr>
      </p:pic>
    </p:spTree>
    <p:extLst>
      <p:ext uri="{BB962C8B-B14F-4D97-AF65-F5344CB8AC3E}">
        <p14:creationId xmlns:p14="http://schemas.microsoft.com/office/powerpoint/2010/main" val="1877094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788" y="1216580"/>
            <a:ext cx="3996892" cy="3538300"/>
          </a:xfrm>
        </p:spPr>
        <p:txBody>
          <a:bodyPr>
            <a:normAutofit fontScale="62500" lnSpcReduction="20000"/>
          </a:bodyPr>
          <a:lstStyle/>
          <a:p>
            <a:pPr algn="l" rtl="0"/>
            <a:r>
              <a:rPr lang="es" sz="2100" b="0" i="0" u="none" baseline="0"/>
              <a:t>Valorar la necesidad de una consulta con estos profesionales:</a:t>
            </a:r>
          </a:p>
          <a:p>
            <a:pPr lvl="1" algn="l" rtl="0"/>
            <a:r>
              <a:rPr lang="es" sz="1800" b="0" i="0" u="none" baseline="0"/>
              <a:t>Ortopedistas, fisiatra y fisioterapeuta para el manejo de la hipertonía, el pie equino varo y otras afecciones de tipo artrogripótico.</a:t>
            </a:r>
          </a:p>
          <a:p>
            <a:pPr lvl="1" algn="l" rtl="0"/>
            <a:r>
              <a:rPr lang="es" sz="1800" b="0" i="0" u="none" baseline="0"/>
              <a:t>Neumólogo u otorrinolaringólogo por problemas de aspiración</a:t>
            </a:r>
          </a:p>
          <a:p>
            <a:pPr lvl="1" algn="l" rtl="0"/>
            <a:r>
              <a:rPr lang="es" sz="1800" b="0" i="0" u="none" baseline="0"/>
              <a:t>Especialista en lactancia, nutricionista, gastroenterólogo o terapeuta ocupacional o del habla para el manejo de trastornos en la alimentación.</a:t>
            </a:r>
          </a:p>
          <a:p>
            <a:pPr algn="l" rtl="0"/>
            <a:r>
              <a:rPr lang="es" sz="2100" b="0" i="0" u="none" baseline="0"/>
              <a:t>Realizar una prueba de respuesta auditiva del tronco cerebral (ABR) para evaluar la audición.</a:t>
            </a:r>
          </a:p>
          <a:p>
            <a:pPr algn="l" rtl="0"/>
            <a:r>
              <a:rPr lang="es" sz="2100" b="0" i="0" u="none" baseline="0"/>
              <a:t>Realizar hemograma completo y pruebas metabólicas, incluidos los análisis de la función hepática.</a:t>
            </a:r>
          </a:p>
          <a:p>
            <a:pPr algn="l" rtl="0"/>
            <a:r>
              <a:rPr lang="es" sz="2100" b="0" i="0" u="none" baseline="0"/>
              <a:t>Prestar servicios familiares y de apoyo.</a:t>
            </a:r>
          </a:p>
          <a:p>
            <a:endParaRPr lang="es" dirty="0"/>
          </a:p>
        </p:txBody>
      </p:sp>
      <p:sp>
        <p:nvSpPr>
          <p:cNvPr id="3" name="Title 2"/>
          <p:cNvSpPr>
            <a:spLocks noGrp="1"/>
          </p:cNvSpPr>
          <p:nvPr>
            <p:ph type="title"/>
          </p:nvPr>
        </p:nvSpPr>
        <p:spPr>
          <a:xfrm>
            <a:off x="143382" y="471087"/>
            <a:ext cx="5270986" cy="688973"/>
          </a:xfrm>
        </p:spPr>
        <p:txBody>
          <a:bodyPr>
            <a:normAutofit fontScale="90000"/>
          </a:bodyPr>
          <a:lstStyle/>
          <a:p>
            <a:pPr algn="l" rtl="0"/>
            <a:r>
              <a:rPr lang="es" b="0" i="0" u="none" baseline="0"/>
              <a:t>Cuestiones a tener en cuenta en las consultas</a:t>
            </a:r>
          </a:p>
        </p:txBody>
      </p:sp>
      <p:pic>
        <p:nvPicPr>
          <p:cNvPr id="5" name="Picture 4"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3814897" y="1417172"/>
            <a:ext cx="5329103" cy="3600494"/>
          </a:xfrm>
          <a:prstGeom prst="rect">
            <a:avLst/>
          </a:prstGeom>
        </p:spPr>
      </p:pic>
    </p:spTree>
    <p:extLst>
      <p:ext uri="{BB962C8B-B14F-4D97-AF65-F5344CB8AC3E}">
        <p14:creationId xmlns:p14="http://schemas.microsoft.com/office/powerpoint/2010/main" val="217657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99" y="1274197"/>
            <a:ext cx="4957169" cy="3394472"/>
          </a:xfrm>
        </p:spPr>
        <p:txBody>
          <a:bodyPr>
            <a:normAutofit/>
          </a:bodyPr>
          <a:lstStyle/>
          <a:p>
            <a:pPr algn="l" rtl="0"/>
            <a:r>
              <a:rPr lang="es" sz="1800" b="0" i="0" u="none" baseline="0"/>
              <a:t>Virus con ARN de cadena simple</a:t>
            </a:r>
          </a:p>
          <a:p>
            <a:pPr algn="l" rtl="0"/>
            <a:r>
              <a:rPr lang="es" sz="1800" b="0" i="0" u="none" baseline="0"/>
              <a:t>Género: </a:t>
            </a:r>
            <a:r>
              <a:rPr lang="es" b="0" i="1" u="none" baseline="0"/>
              <a:t>f</a:t>
            </a:r>
            <a:r>
              <a:rPr lang="es" sz="1800" b="0" i="1" u="none" baseline="0"/>
              <a:t>lavivirus</a:t>
            </a:r>
            <a:r>
              <a:rPr lang="es" sz="1800" b="0" i="0" u="none" baseline="0"/>
              <a:t>, familia: </a:t>
            </a:r>
            <a:r>
              <a:rPr lang="es" b="0" i="1" u="none" baseline="0"/>
              <a:t>f</a:t>
            </a:r>
            <a:r>
              <a:rPr lang="es" sz="1800" b="0" i="1" u="none" baseline="0"/>
              <a:t>laviviridae</a:t>
            </a:r>
            <a:endParaRPr lang="es" sz="1800" i="1" dirty="0"/>
          </a:p>
          <a:p>
            <a:pPr algn="l" rtl="0"/>
            <a:r>
              <a:rPr lang="es" sz="1800" b="0" i="0" u="none" baseline="0"/>
              <a:t>Estrechamente relacionado con el dengue, la fiebre amarilla, la encefalitis japonesa y el virus del Nilo Occidental</a:t>
            </a:r>
          </a:p>
          <a:p>
            <a:pPr algn="l" rtl="0"/>
            <a:r>
              <a:rPr lang="es" sz="1800" b="0" i="0" u="none" baseline="0"/>
              <a:t>Se transmite, principalmente, a través de la picadura de un mosquito infectado de la especie </a:t>
            </a:r>
            <a:r>
              <a:rPr lang="es" sz="1800" b="0" i="1" u="none" baseline="0"/>
              <a:t>Aedes (Ae. aegypti</a:t>
            </a:r>
            <a:r>
              <a:rPr lang="es" sz="1800" b="0" i="0" u="none" baseline="0"/>
              <a:t> y </a:t>
            </a:r>
            <a:r>
              <a:rPr lang="es" sz="1800" b="0" i="1" u="none" baseline="0"/>
              <a:t>Ae. albopictus</a:t>
            </a:r>
            <a:r>
              <a:rPr lang="es" sz="1800" b="0" i="0" u="none" baseline="0"/>
              <a:t>)</a:t>
            </a:r>
          </a:p>
          <a:p>
            <a:endParaRPr lang="es" sz="1800" dirty="0"/>
          </a:p>
        </p:txBody>
      </p:sp>
      <p:sp>
        <p:nvSpPr>
          <p:cNvPr id="8" name="Title 7"/>
          <p:cNvSpPr>
            <a:spLocks noGrp="1"/>
          </p:cNvSpPr>
          <p:nvPr>
            <p:ph type="title"/>
          </p:nvPr>
        </p:nvSpPr>
        <p:spPr/>
        <p:txBody>
          <a:bodyPr>
            <a:normAutofit/>
          </a:bodyPr>
          <a:lstStyle/>
          <a:p>
            <a:pPr algn="l" rtl="0"/>
            <a:r>
              <a:rPr lang="es" sz="2400" b="0" i="0" u="none" baseline="0"/>
              <a:t>Virus del Zika (zika)</a:t>
            </a:r>
          </a:p>
        </p:txBody>
      </p:sp>
      <p:pic>
        <p:nvPicPr>
          <p:cNvPr id="2" name="Picture 1" title="Aedes aegypti mosquit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18141" y="626409"/>
            <a:ext cx="2247900" cy="1524000"/>
          </a:xfrm>
          <a:prstGeom prst="rect">
            <a:avLst/>
          </a:prstGeom>
        </p:spPr>
      </p:pic>
      <p:pic>
        <p:nvPicPr>
          <p:cNvPr id="3" name="Picture 2" title="Aedes albopictus mosquit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18142" y="2837847"/>
            <a:ext cx="2247900" cy="1524000"/>
          </a:xfrm>
          <a:prstGeom prst="rect">
            <a:avLst/>
          </a:prstGeom>
        </p:spPr>
      </p:pic>
      <p:sp>
        <p:nvSpPr>
          <p:cNvPr id="4" name="TextBox 3"/>
          <p:cNvSpPr txBox="1"/>
          <p:nvPr/>
        </p:nvSpPr>
        <p:spPr>
          <a:xfrm>
            <a:off x="6682295" y="2142564"/>
            <a:ext cx="1319592" cy="307777"/>
          </a:xfrm>
          <a:prstGeom prst="rect">
            <a:avLst/>
          </a:prstGeom>
          <a:noFill/>
        </p:spPr>
        <p:txBody>
          <a:bodyPr wrap="none" rtlCol="0">
            <a:spAutoFit/>
          </a:bodyPr>
          <a:lstStyle/>
          <a:p>
            <a:pPr algn="l" rtl="0"/>
            <a:r>
              <a:rPr lang="es" sz="1400" b="0" i="1" u="none" baseline="0">
                <a:latin typeface="Arial" panose="020B0604020202020204" pitchFamily="34" charset="0"/>
                <a:cs typeface="Arial" panose="020B0604020202020204" pitchFamily="34" charset="0"/>
              </a:rPr>
              <a:t>Aedes aegypti</a:t>
            </a:r>
            <a:endParaRPr lang="es" sz="1400" i="1" dirty="0">
              <a:latin typeface="Arial" panose="020B0604020202020204" pitchFamily="34" charset="0"/>
              <a:cs typeface="Arial" panose="020B0604020202020204" pitchFamily="34" charset="0"/>
            </a:endParaRPr>
          </a:p>
        </p:txBody>
      </p:sp>
      <p:sp>
        <p:nvSpPr>
          <p:cNvPr id="7" name="TextBox 6"/>
          <p:cNvSpPr txBox="1"/>
          <p:nvPr/>
        </p:nvSpPr>
        <p:spPr>
          <a:xfrm>
            <a:off x="6567680" y="4360892"/>
            <a:ext cx="1548822" cy="307777"/>
          </a:xfrm>
          <a:prstGeom prst="rect">
            <a:avLst/>
          </a:prstGeom>
          <a:noFill/>
        </p:spPr>
        <p:txBody>
          <a:bodyPr wrap="none" rtlCol="0">
            <a:spAutoFit/>
          </a:bodyPr>
          <a:lstStyle/>
          <a:p>
            <a:pPr algn="l" rtl="0"/>
            <a:r>
              <a:rPr lang="es" sz="1400" b="0" i="1" u="none" baseline="0">
                <a:latin typeface="Arial" panose="020B0604020202020204" pitchFamily="34" charset="0"/>
                <a:cs typeface="Arial" panose="020B0604020202020204" pitchFamily="34" charset="0"/>
              </a:rPr>
              <a:t>Aedes albopictus</a:t>
            </a:r>
            <a:endParaRPr lang="e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508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hart for clinical management of infants and children with possible Zika virus infection. " title="Chart for clinical management of infants and children with possible Zika virus infection. "/>
          <p:cNvGraphicFramePr>
            <a:graphicFrameLocks noGrp="1"/>
          </p:cNvGraphicFramePr>
          <p:nvPr>
            <p:extLst>
              <p:ext uri="{D42A27DB-BD31-4B8C-83A1-F6EECF244321}">
                <p14:modId xmlns:p14="http://schemas.microsoft.com/office/powerpoint/2010/main" val="2309838624"/>
              </p:ext>
            </p:extLst>
          </p:nvPr>
        </p:nvGraphicFramePr>
        <p:xfrm>
          <a:off x="578066" y="322324"/>
          <a:ext cx="8008884" cy="4605664"/>
        </p:xfrm>
        <a:graphic>
          <a:graphicData uri="http://schemas.openxmlformats.org/drawingml/2006/table">
            <a:tbl>
              <a:tblPr firstRow="1" bandRow="1">
                <a:tableStyleId>{5C22544A-7EE6-4342-B048-85BDC9FD1C3A}</a:tableStyleId>
              </a:tblPr>
              <a:tblGrid>
                <a:gridCol w="1922710">
                  <a:extLst>
                    <a:ext uri="{9D8B030D-6E8A-4147-A177-3AD203B41FA5}">
                      <a16:colId xmlns:a16="http://schemas.microsoft.com/office/drawing/2014/main" val="20000"/>
                    </a:ext>
                  </a:extLst>
                </a:gridCol>
                <a:gridCol w="1197179">
                  <a:extLst>
                    <a:ext uri="{9D8B030D-6E8A-4147-A177-3AD203B41FA5}">
                      <a16:colId xmlns:a16="http://schemas.microsoft.com/office/drawing/2014/main" val="20001"/>
                    </a:ext>
                  </a:extLst>
                </a:gridCol>
                <a:gridCol w="749945">
                  <a:extLst>
                    <a:ext uri="{9D8B030D-6E8A-4147-A177-3AD203B41FA5}">
                      <a16:colId xmlns:a16="http://schemas.microsoft.com/office/drawing/2014/main" val="20002"/>
                    </a:ext>
                  </a:extLst>
                </a:gridCol>
                <a:gridCol w="89336">
                  <a:extLst>
                    <a:ext uri="{9D8B030D-6E8A-4147-A177-3AD203B41FA5}">
                      <a16:colId xmlns:a16="http://schemas.microsoft.com/office/drawing/2014/main" val="20003"/>
                    </a:ext>
                  </a:extLst>
                </a:gridCol>
                <a:gridCol w="659437">
                  <a:extLst>
                    <a:ext uri="{9D8B030D-6E8A-4147-A177-3AD203B41FA5}">
                      <a16:colId xmlns:a16="http://schemas.microsoft.com/office/drawing/2014/main" val="20004"/>
                    </a:ext>
                  </a:extLst>
                </a:gridCol>
                <a:gridCol w="1077086">
                  <a:extLst>
                    <a:ext uri="{9D8B030D-6E8A-4147-A177-3AD203B41FA5}">
                      <a16:colId xmlns:a16="http://schemas.microsoft.com/office/drawing/2014/main" val="20005"/>
                    </a:ext>
                  </a:extLst>
                </a:gridCol>
                <a:gridCol w="788256">
                  <a:extLst>
                    <a:ext uri="{9D8B030D-6E8A-4147-A177-3AD203B41FA5}">
                      <a16:colId xmlns:a16="http://schemas.microsoft.com/office/drawing/2014/main" val="20006"/>
                    </a:ext>
                  </a:extLst>
                </a:gridCol>
                <a:gridCol w="992213">
                  <a:extLst>
                    <a:ext uri="{9D8B030D-6E8A-4147-A177-3AD203B41FA5}">
                      <a16:colId xmlns:a16="http://schemas.microsoft.com/office/drawing/2014/main" val="20007"/>
                    </a:ext>
                  </a:extLst>
                </a:gridCol>
                <a:gridCol w="532722">
                  <a:extLst>
                    <a:ext uri="{9D8B030D-6E8A-4147-A177-3AD203B41FA5}">
                      <a16:colId xmlns:a16="http://schemas.microsoft.com/office/drawing/2014/main" val="20008"/>
                    </a:ext>
                  </a:extLst>
                </a:gridCol>
              </a:tblGrid>
              <a:tr h="411553">
                <a:tc gridSpan="9">
                  <a:txBody>
                    <a:bodyPr/>
                    <a:lstStyle/>
                    <a:p>
                      <a:pPr algn="l" rtl="0"/>
                      <a:r>
                        <a:rPr lang="es" sz="2000" b="0" i="0" u="none" kern="1200" baseline="0">
                          <a:solidFill>
                            <a:schemeClr val="tx1"/>
                          </a:solidFill>
                          <a:latin typeface="Arial"/>
                          <a:ea typeface="+mj-ea"/>
                          <a:cs typeface="Arial"/>
                        </a:rPr>
                        <a:t>Lista de control para el manejo ambulatorio  </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l" rtl="0">
                        <a:lnSpc>
                          <a:spcPct val="115000"/>
                        </a:lnSpc>
                        <a:spcBef>
                          <a:spcPts val="0"/>
                        </a:spcBef>
                        <a:spcAft>
                          <a:spcPts val="0"/>
                        </a:spcAft>
                      </a:pPr>
                      <a:endParaRPr lang="e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oFill/>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0"/>
                  </a:ext>
                </a:extLst>
              </a:tr>
              <a:tr h="292229">
                <a:tc>
                  <a:txBody>
                    <a:bodyPr/>
                    <a:lstStyle/>
                    <a:p>
                      <a:endParaRPr lang="es" sz="6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l" rtl="0">
                        <a:lnSpc>
                          <a:spcPct val="115000"/>
                        </a:lnSpc>
                        <a:spcBef>
                          <a:spcPts val="0"/>
                        </a:spcBef>
                        <a:spcAft>
                          <a:spcPts val="0"/>
                        </a:spcAft>
                      </a:pPr>
                      <a:r>
                        <a:rPr lang="es" sz="600" b="0" i="0" u="none" baseline="0">
                          <a:solidFill>
                            <a:schemeClr val="tx1"/>
                          </a:solidFill>
                          <a:effectLst/>
                          <a:latin typeface="Arial"/>
                          <a:ea typeface="Calibri" panose="020F0502020204030204" pitchFamily="34" charset="0"/>
                          <a:cs typeface="Arial"/>
                        </a:rPr>
                        <a:t>2 semanas </a:t>
                      </a:r>
                    </a:p>
                  </a:txBody>
                  <a:tcPr marL="32795" marR="32795" marT="0" marB="0"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1 mes</a:t>
                      </a:r>
                      <a:endParaRPr lang="es" sz="6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2 meses</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s" sz="800" dirty="0">
                        <a:solidFill>
                          <a:srgbClr val="000000"/>
                        </a:solidFill>
                        <a:latin typeface="+mj-lt"/>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3 meses</a:t>
                      </a: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4 a 6 meses</a:t>
                      </a:r>
                      <a:endParaRPr lang="es" sz="6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9 meses</a:t>
                      </a:r>
                      <a:endParaRPr lang="es" sz="6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effectLst/>
                          <a:latin typeface="Arial"/>
                          <a:ea typeface="Calibri" panose="020F0502020204030204" pitchFamily="34" charset="0"/>
                          <a:cs typeface="Arial"/>
                        </a:rPr>
                        <a:t>12 meses</a:t>
                      </a:r>
                      <a:endParaRPr lang="es" sz="600" dirty="0">
                        <a:solidFill>
                          <a:schemeClr val="tx1"/>
                        </a:solidFill>
                        <a:effectLst/>
                        <a:latin typeface="Arial"/>
                        <a:ea typeface="Calibri" panose="020F0502020204030204" pitchFamily="34" charset="0"/>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731882">
                <a:tc rowSpan="2">
                  <a:txBody>
                    <a:bodyPr/>
                    <a:lstStyle/>
                    <a:p>
                      <a:pPr algn="l" rtl="0"/>
                      <a:r>
                        <a:rPr lang="es" sz="600" b="0" i="0" u="none" kern="1200" baseline="0" dirty="0">
                          <a:solidFill>
                            <a:schemeClr val="tx1"/>
                          </a:solidFill>
                          <a:effectLst/>
                          <a:latin typeface="Arial"/>
                          <a:ea typeface="+mn-ea"/>
                          <a:cs typeface="Arial"/>
                        </a:rPr>
                        <a:t>Bebé con anormalidades que concuerdan con el síndrome de zika congénito y pruebas de laboratorio que indican infección por el virus del Zika</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lgn="l" rtl="0">
                        <a:buFont typeface="Wingdings" panose="05000000000000000000" pitchFamily="2" charset="2"/>
                        <a:buChar char="q"/>
                      </a:pPr>
                      <a:r>
                        <a:rPr lang="es" sz="600" b="0" i="0" u="none" kern="1200" baseline="0" dirty="0">
                          <a:solidFill>
                            <a:schemeClr val="tx1"/>
                          </a:solidFill>
                          <a:effectLst/>
                          <a:latin typeface="Arial"/>
                          <a:ea typeface="+mn-ea"/>
                          <a:cs typeface="Arial"/>
                        </a:rPr>
                        <a:t>Examen de la función tiroidea     (TSH y T4 libre)</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lgn="l" rtl="0">
                        <a:buFont typeface="Wingdings" panose="05000000000000000000" pitchFamily="2" charset="2"/>
                        <a:buChar char="q"/>
                      </a:pPr>
                      <a:r>
                        <a:rPr lang="es" sz="600" b="0" i="0" u="none" kern="1200" baseline="0">
                          <a:solidFill>
                            <a:schemeClr val="tx1"/>
                          </a:solidFill>
                          <a:effectLst/>
                          <a:latin typeface="Arial"/>
                          <a:ea typeface="+mn-ea"/>
                          <a:cs typeface="Arial"/>
                        </a:rPr>
                        <a:t>Examen neurológico</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gridSpan="2">
                  <a:txBody>
                    <a:bodyPr/>
                    <a:lstStyle/>
                    <a:p>
                      <a:pPr marL="168275" marR="0" indent="-168275"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 sz="600" b="0" i="0" u="none" kern="1200" baseline="0">
                          <a:solidFill>
                            <a:schemeClr val="tx1"/>
                          </a:solidFill>
                          <a:effectLst/>
                          <a:latin typeface="Arial"/>
                          <a:ea typeface="+mn-ea"/>
                          <a:cs typeface="Arial"/>
                        </a:rPr>
                        <a:t>Examen neurológico</a:t>
                      </a:r>
                      <a:endParaRPr lang="es" sz="600" dirty="0">
                        <a:solidFill>
                          <a:schemeClr val="tx1"/>
                        </a:solidFill>
                        <a:latin typeface="Arial"/>
                        <a:cs typeface="Arial"/>
                      </a:endParaRPr>
                    </a:p>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s" sz="900" dirty="0">
                        <a:solidFill>
                          <a:srgbClr val="000000"/>
                        </a:solidFill>
                        <a:latin typeface="+mj-lt"/>
                        <a:cs typeface="Times New Roman" panose="02020603050405020304" pitchFamily="18" charset="0"/>
                      </a:endParaRPr>
                    </a:p>
                  </a:txBody>
                  <a:tcPr marL="49922" marR="49922" marT="24961" marB="24961">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EDC0B5"/>
                    </a:solidFill>
                  </a:tcPr>
                </a:tc>
                <a:tc>
                  <a:txBody>
                    <a:bodyPr/>
                    <a:lstStyle/>
                    <a:p>
                      <a:pPr marL="168275" indent="-168275" algn="l" rtl="0">
                        <a:buFont typeface="Wingdings" panose="05000000000000000000" pitchFamily="2" charset="2"/>
                        <a:buChar char="q"/>
                      </a:pPr>
                      <a:r>
                        <a:rPr lang="es" sz="600" b="0" i="0" u="none" kern="1200" baseline="0">
                          <a:solidFill>
                            <a:schemeClr val="tx1"/>
                          </a:solidFill>
                          <a:effectLst/>
                          <a:latin typeface="Arial"/>
                          <a:ea typeface="+mn-ea"/>
                          <a:cs typeface="Arial"/>
                        </a:rPr>
                        <a:t>Examen de la función tiroidea (THS y T4 libre)</a:t>
                      </a:r>
                    </a:p>
                    <a:p>
                      <a:pPr marL="168275" indent="-168275" algn="l" rtl="0">
                        <a:buFont typeface="Wingdings" panose="05000000000000000000" pitchFamily="2" charset="2"/>
                        <a:buChar char="q"/>
                      </a:pPr>
                      <a:r>
                        <a:rPr lang="es" sz="600" b="0" i="0" u="none" kern="1200" baseline="0">
                          <a:solidFill>
                            <a:schemeClr val="tx1"/>
                          </a:solidFill>
                          <a:effectLst/>
                          <a:latin typeface="Arial"/>
                          <a:ea typeface="+mn-ea"/>
                          <a:cs typeface="Arial"/>
                        </a:rPr>
                        <a:t>Examen oftalmológico</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68275" indent="-168275" algn="l" rtl="0">
                        <a:buFont typeface="Wingdings" panose="05000000000000000000" pitchFamily="2" charset="2"/>
                        <a:buChar char="q"/>
                      </a:pPr>
                      <a:r>
                        <a:rPr lang="es" sz="600" b="0" i="0" u="none" kern="1200" baseline="0">
                          <a:solidFill>
                            <a:schemeClr val="tx1"/>
                          </a:solidFill>
                          <a:effectLst/>
                          <a:latin typeface="Arial"/>
                          <a:ea typeface="+mn-ea"/>
                          <a:cs typeface="Arial"/>
                        </a:rPr>
                        <a:t>Repetición de la evaluación audiológica (ABR)</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pPr marL="171450" indent="-171450" algn="l" rtl="0">
                        <a:buFont typeface="Wingdings" panose="05000000000000000000" pitchFamily="2" charset="2"/>
                        <a:buChar char="q"/>
                      </a:pPr>
                      <a:r>
                        <a:rPr lang="es" sz="600" b="0" i="0" u="none" baseline="0">
                          <a:solidFill>
                            <a:schemeClr val="tx1"/>
                          </a:solidFill>
                          <a:latin typeface="Arial"/>
                          <a:cs typeface="Arial"/>
                        </a:rPr>
                        <a:t>Evaluación del desarrollo</a:t>
                      </a:r>
                    </a:p>
                    <a:p>
                      <a:endParaRPr lang="es" sz="18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a:txBody>
                    <a:bodyPr/>
                    <a:lstStyle/>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extLst>
                  <a:ext uri="{0D108BD9-81ED-4DB2-BD59-A6C34878D82A}">
                    <a16:rowId xmlns:a16="http://schemas.microsoft.com/office/drawing/2014/main" val="10002"/>
                  </a:ext>
                </a:extLst>
              </a:tr>
              <a:tr h="595437">
                <a:tc vMerge="1">
                  <a:txBody>
                    <a:bodyPr/>
                    <a:lstStyle/>
                    <a:p>
                      <a:endParaRPr lang="es" sz="1400" dirty="0">
                        <a:solidFill>
                          <a:schemeClr val="accent6"/>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gridSpan="8">
                  <a:txBody>
                    <a:bodyPr/>
                    <a:lstStyle/>
                    <a:p>
                      <a:pPr marL="274320" marR="0" lvl="0" indent="-2349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 sz="600" b="0" i="0" u="none" kern="1200" baseline="0" dirty="0">
                          <a:solidFill>
                            <a:schemeClr val="tx1"/>
                          </a:solidFill>
                          <a:effectLst/>
                          <a:latin typeface="Arial"/>
                          <a:ea typeface="+mn-ea"/>
                          <a:cs typeface="Arial"/>
                        </a:rPr>
                        <a:t>Cuidado de salud preventivo de rutina, incluido el monitoreo de la alimentación, el crecimiento y el desarrollo</a:t>
                      </a:r>
                    </a:p>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Directrices preventivas de rutina y específicas para la infección congénita</a:t>
                      </a:r>
                    </a:p>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Derivación a especialistas según sea necesario  </a:t>
                      </a:r>
                      <a:endParaRPr lang="es" sz="600" b="1" kern="1200" dirty="0">
                        <a:solidFill>
                          <a:schemeClr val="tx1"/>
                        </a:solidFill>
                        <a:effectLst/>
                        <a:latin typeface="Arial"/>
                        <a:ea typeface="+mn-ea"/>
                        <a:cs typeface="Arial"/>
                      </a:endParaRPr>
                    </a:p>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Derivación a los servicios de intervención temprana</a:t>
                      </a:r>
                      <a:endParaRPr lang="es" sz="600" b="1" kern="1200" dirty="0">
                        <a:solidFill>
                          <a:schemeClr val="tx1"/>
                        </a:solidFill>
                        <a:effectLst/>
                        <a:latin typeface="Arial"/>
                        <a:ea typeface="+mn-ea"/>
                        <a:cs typeface="Arial"/>
                        <a:hlinkClick r:id="" action="ppaction://noaction"/>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EC55C"/>
                    </a:solidFill>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3"/>
                  </a:ext>
                </a:extLst>
              </a:tr>
              <a:tr h="48982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latin typeface="Arial"/>
                          <a:cs typeface="Arial"/>
                        </a:rPr>
                        <a:t>Bebé con anomalías que concuerdan con</a:t>
                      </a:r>
                      <a:r>
                        <a:rPr lang="es" sz="600" b="0" i="0" u="none" kern="1200" baseline="0">
                          <a:solidFill>
                            <a:schemeClr val="tx1"/>
                          </a:solidFill>
                          <a:effectLst/>
                          <a:latin typeface="Arial"/>
                          <a:ea typeface="+mn-ea"/>
                          <a:cs typeface="Arial"/>
                        </a:rPr>
                        <a:t> el síndrome de zika congénito</a:t>
                      </a:r>
                      <a:r>
                        <a:rPr lang="es" sz="600" b="0" i="0" u="none" baseline="0">
                          <a:solidFill>
                            <a:schemeClr val="tx1"/>
                          </a:solidFill>
                          <a:latin typeface="Arial"/>
                          <a:cs typeface="Arial"/>
                        </a:rPr>
                        <a:t> y resultado negativo en la prueba de detección de la infección por el virus del Zika</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8">
                  <a:txBody>
                    <a:bodyPr/>
                    <a:lstStyle/>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Evaluación de otras causas de anomalías congénitas</a:t>
                      </a:r>
                    </a:p>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Manejo posterior según se indique clínicamente</a:t>
                      </a:r>
                      <a:endParaRPr lang="es" sz="6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4"/>
                  </a:ext>
                </a:extLst>
              </a:tr>
              <a:tr h="1024601">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 sz="600" b="0" i="0" u="none" baseline="0">
                          <a:solidFill>
                            <a:schemeClr val="tx1"/>
                          </a:solidFill>
                          <a:latin typeface="Arial"/>
                          <a:cs typeface="Arial"/>
                        </a:rPr>
                        <a:t>Bebé sin anomalías </a:t>
                      </a:r>
                      <a:r>
                        <a:rPr lang="es" sz="600" b="0" i="0" u="none" kern="1200" baseline="0">
                          <a:solidFill>
                            <a:schemeClr val="tx1"/>
                          </a:solidFill>
                          <a:effectLst/>
                          <a:latin typeface="Arial"/>
                          <a:ea typeface="+mn-ea"/>
                          <a:cs typeface="Arial"/>
                        </a:rPr>
                        <a:t>que concuerden con el síndrome de zika congénito y pruebas de laboratorio que indican infección por el virus del Zika</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68275" indent="-168275" algn="l" rtl="0">
                        <a:buFont typeface="Wingdings" panose="05000000000000000000" pitchFamily="2" charset="2"/>
                        <a:buChar char="q"/>
                      </a:pPr>
                      <a:r>
                        <a:rPr lang="es" sz="600" b="0" i="0" u="none" baseline="0">
                          <a:solidFill>
                            <a:schemeClr val="tx1"/>
                          </a:solidFill>
                          <a:latin typeface="Arial"/>
                          <a:cs typeface="Arial"/>
                        </a:rPr>
                        <a:t>Examen oftalmológico </a:t>
                      </a:r>
                    </a:p>
                    <a:p>
                      <a:pPr marL="168275" indent="-168275" algn="l" rtl="0">
                        <a:buFont typeface="Wingdings" panose="05000000000000000000" pitchFamily="2" charset="2"/>
                        <a:buChar char="q"/>
                      </a:pPr>
                      <a:r>
                        <a:rPr lang="es" sz="600" b="0" i="0" u="none" baseline="0">
                          <a:solidFill>
                            <a:schemeClr val="tx1"/>
                          </a:solidFill>
                          <a:latin typeface="Arial"/>
                          <a:cs typeface="Arial"/>
                        </a:rPr>
                        <a:t>ABR </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s"/>
                    </a:p>
                  </a:txBody>
                  <a:tcPr/>
                </a:tc>
                <a:tc>
                  <a:txBody>
                    <a:bodyPr/>
                    <a:lstStyle/>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 sz="600" b="0" i="0" u="none" kern="1200" baseline="0" dirty="0">
                          <a:solidFill>
                            <a:schemeClr val="tx1"/>
                          </a:solidFill>
                          <a:latin typeface="Arial"/>
                          <a:ea typeface="+mn-ea"/>
                          <a:cs typeface="Arial"/>
                        </a:rPr>
                        <a:t>Consideración de una nueva ABR</a:t>
                      </a:r>
                    </a:p>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7013" indent="-227013" algn="l" rtl="0">
                        <a:buFont typeface="Wingdings" panose="05000000000000000000" pitchFamily="2" charset="2"/>
                        <a:buChar char="q"/>
                      </a:pPr>
                      <a:r>
                        <a:rPr lang="es" sz="600" b="0" i="0" u="none" kern="1200" baseline="0" dirty="0">
                          <a:solidFill>
                            <a:schemeClr val="tx1"/>
                          </a:solidFill>
                          <a:effectLst/>
                          <a:latin typeface="Arial"/>
                          <a:ea typeface="+mn-ea"/>
                          <a:cs typeface="Arial"/>
                        </a:rPr>
                        <a:t>Examen médico del desarrollo</a:t>
                      </a:r>
                    </a:p>
                    <a:p>
                      <a:pPr marL="227013" indent="-227013" algn="l" rtl="0">
                        <a:buFont typeface="Wingdings" panose="05000000000000000000" pitchFamily="2" charset="2"/>
                        <a:buChar char="q"/>
                      </a:pPr>
                      <a:r>
                        <a:rPr lang="es" sz="600" b="0" i="0" u="none" kern="1200" baseline="0" dirty="0">
                          <a:solidFill>
                            <a:schemeClr val="tx1"/>
                          </a:solidFill>
                          <a:effectLst/>
                          <a:latin typeface="Arial"/>
                          <a:ea typeface="+mn-ea"/>
                          <a:cs typeface="Arial"/>
                        </a:rPr>
                        <a:t>Evaluación audiológica conductual si no se realizó ABR a los 4 a 6 meses </a:t>
                      </a:r>
                    </a:p>
                    <a:p>
                      <a:pPr marL="234950" indent="0" algn="l" rtl="0">
                        <a:buFont typeface="Wingdings" panose="05000000000000000000" pitchFamily="2" charset="2"/>
                        <a:buNone/>
                      </a:pPr>
                      <a:r>
                        <a:rPr lang="es" sz="600" b="0" i="0" u="none" kern="1200" baseline="0" dirty="0">
                          <a:solidFill>
                            <a:schemeClr val="tx1"/>
                          </a:solidFill>
                          <a:effectLst/>
                          <a:latin typeface="Arial"/>
                          <a:ea typeface="+mn-ea"/>
                          <a:cs typeface="Arial"/>
                        </a:rPr>
                        <a:t>Evaluación audiológica conductual si no se realizó ABR a los 4 a 6 meses</a:t>
                      </a:r>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s" sz="600" dirty="0">
                        <a:solidFill>
                          <a:schemeClr val="tx1"/>
                        </a:solidFill>
                        <a:latin typeface="Arial"/>
                        <a:cs typeface="Arial"/>
                      </a:endParaRP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458993">
                <a:tc vMerge="1">
                  <a:txBody>
                    <a:bodyPr/>
                    <a:lstStyle/>
                    <a:p>
                      <a:endParaRPr lang="es" sz="2000" dirty="0">
                        <a:solidFill>
                          <a:schemeClr val="accent6"/>
                        </a:solidFill>
                        <a:latin typeface="Times New Roman" panose="02020603050405020304" pitchFamily="18" charset="0"/>
                        <a:cs typeface="Times New Roman" panose="02020603050405020304" pitchFamily="18" charset="0"/>
                      </a:endParaRPr>
                    </a:p>
                  </a:txBody>
                  <a:tcPr>
                    <a:solidFill>
                      <a:srgbClr val="99FF99"/>
                    </a:solidFill>
                  </a:tcPr>
                </a:tc>
                <a:tc gridSpan="8">
                  <a:txBody>
                    <a:bodyPr/>
                    <a:lstStyle/>
                    <a:p>
                      <a:pPr marL="274320" marR="0" lvl="0" indent="-230188" algn="l" defTabSz="1005816"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 sz="600" b="0" i="0" u="none" kern="1200" baseline="0" dirty="0">
                          <a:solidFill>
                            <a:schemeClr val="tx1"/>
                          </a:solidFill>
                          <a:effectLst/>
                          <a:latin typeface="Arial"/>
                          <a:ea typeface="+mn-ea"/>
                          <a:cs typeface="Arial"/>
                        </a:rPr>
                        <a:t>Monitoreo de los parámetros de crecimiento (circunferencia de la cabeza, peso y talla), monitoreo del desarrollo por parte de cuidadores y proveedores de atención médica, y evaluación del desarrollo adecuado para la edad </a:t>
                      </a:r>
                      <a:r>
                        <a:rPr lang="es" sz="600" b="0" i="0" u="none" strike="noStrike" kern="1200" baseline="0" dirty="0">
                          <a:solidFill>
                            <a:schemeClr val="tx1"/>
                          </a:solidFill>
                          <a:effectLst/>
                          <a:latin typeface="Arial"/>
                          <a:ea typeface="+mn-ea"/>
                          <a:cs typeface="Arial"/>
                        </a:rPr>
                        <a:t>en las consultas de rutina</a:t>
                      </a:r>
                    </a:p>
                    <a:p>
                      <a:pPr marL="274320" indent="-230188" algn="l" rtl="0">
                        <a:buFont typeface="Wingdings" panose="05000000000000000000" pitchFamily="2" charset="2"/>
                        <a:buNone/>
                      </a:pPr>
                      <a:r>
                        <a:rPr lang="es" sz="600" b="0" i="0" u="none" kern="1200" baseline="0" dirty="0">
                          <a:solidFill>
                            <a:schemeClr val="tx1"/>
                          </a:solidFill>
                          <a:effectLst/>
                          <a:latin typeface="Arial"/>
                          <a:ea typeface="+mn-ea"/>
                          <a:cs typeface="Arial"/>
                        </a:rPr>
                        <a:t>      </a:t>
                      </a:r>
                      <a:endParaRPr lang="es" sz="600" dirty="0">
                        <a:solidFill>
                          <a:schemeClr val="tx1"/>
                        </a:solidFill>
                        <a:latin typeface="Arial"/>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6"/>
                  </a:ext>
                </a:extLst>
              </a:tr>
              <a:tr h="484746">
                <a:tc>
                  <a:txBody>
                    <a:bodyPr/>
                    <a:lstStyle/>
                    <a:p>
                      <a:pPr algn="l" rtl="0"/>
                      <a:r>
                        <a:rPr lang="es" sz="600" b="0" i="0" u="none" baseline="0">
                          <a:solidFill>
                            <a:schemeClr val="tx1"/>
                          </a:solidFill>
                          <a:latin typeface="Arial"/>
                          <a:cs typeface="Arial"/>
                        </a:rPr>
                        <a:t>Bebé sin anomalías </a:t>
                      </a:r>
                      <a:r>
                        <a:rPr lang="es" sz="600" b="0" i="0" u="none" kern="1200" baseline="0">
                          <a:solidFill>
                            <a:schemeClr val="tx1"/>
                          </a:solidFill>
                          <a:effectLst/>
                          <a:latin typeface="Arial"/>
                          <a:ea typeface="+mn-ea"/>
                          <a:cs typeface="Arial"/>
                        </a:rPr>
                        <a:t>que concuerden con el síndrome de zika congénito y </a:t>
                      </a:r>
                      <a:r>
                        <a:rPr lang="es" sz="600" b="0" i="0" u="none" baseline="0">
                          <a:solidFill>
                            <a:schemeClr val="tx1"/>
                          </a:solidFill>
                          <a:latin typeface="Arial"/>
                          <a:cs typeface="Arial"/>
                        </a:rPr>
                        <a:t>resultado negativo en la prueba de detección de la infección por el virus del Zika</a:t>
                      </a:r>
                    </a:p>
                  </a:txBody>
                  <a:tcPr marL="43725" marR="43725" marT="21862" marB="21862">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gridSpan="8">
                  <a:txBody>
                    <a:bodyPr/>
                    <a:lstStyle/>
                    <a:p>
                      <a:pPr marL="274320" indent="-234950" algn="l" rtl="0">
                        <a:buFont typeface="Wingdings" panose="05000000000000000000" pitchFamily="2" charset="2"/>
                        <a:buChar char="q"/>
                      </a:pPr>
                      <a:r>
                        <a:rPr lang="es" sz="600" b="0" i="0" u="none" kern="1200" baseline="0" dirty="0">
                          <a:solidFill>
                            <a:schemeClr val="tx1"/>
                          </a:solidFill>
                          <a:effectLst/>
                          <a:latin typeface="Arial"/>
                          <a:ea typeface="+mn-ea"/>
                          <a:cs typeface="Arial"/>
                        </a:rPr>
                        <a:t>Monitoreo de los parámetros de crecimiento (circunferencia de la cabeza, peso y talla), monitoreo del desarrollo por parte de cuidadores y proveedores de atención médica, y evaluación del desarrollo adecuado para la edad, en las consultas de niños sanos</a:t>
                      </a:r>
                      <a:endParaRPr lang="es" sz="600" strike="noStrike" kern="1200" dirty="0">
                        <a:solidFill>
                          <a:schemeClr val="tx1"/>
                        </a:solidFill>
                        <a:effectLst/>
                        <a:latin typeface="Arial"/>
                        <a:ea typeface="+mn-ea"/>
                        <a:cs typeface="Arial"/>
                      </a:endParaRPr>
                    </a:p>
                  </a:txBody>
                  <a:tcPr marL="43725" marR="43725" marT="21862" marB="21862" anchor="ctr">
                    <a:lnL w="3175" cap="flat" cmpd="sng" algn="ctr">
                      <a:solidFill>
                        <a:srgbClr val="8C8C8C"/>
                      </a:solidFill>
                      <a:prstDash val="solid"/>
                      <a:round/>
                      <a:headEnd type="none" w="med" len="med"/>
                      <a:tailEnd type="none" w="med" len="med"/>
                    </a:lnL>
                    <a:lnR w="3175" cap="flat" cmpd="sng" algn="ctr">
                      <a:solidFill>
                        <a:srgbClr val="8C8C8C"/>
                      </a:solidFill>
                      <a:prstDash val="solid"/>
                      <a:round/>
                      <a:headEnd type="none" w="med" len="med"/>
                      <a:tailEnd type="none" w="med" len="med"/>
                    </a:lnR>
                    <a:lnT w="3175" cap="flat" cmpd="sng" algn="ctr">
                      <a:solidFill>
                        <a:srgbClr val="8C8C8C"/>
                      </a:solidFill>
                      <a:prstDash val="solid"/>
                      <a:round/>
                      <a:headEnd type="none" w="med" len="med"/>
                      <a:tailEnd type="none" w="med" len="med"/>
                    </a:lnT>
                    <a:lnB w="3175" cap="flat" cmpd="sng" algn="ctr">
                      <a:solidFill>
                        <a:srgbClr val="8C8C8C"/>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31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s" sz="2400" b="0" i="0" u="none" baseline="0"/>
              <a:t>Herramientas para la evaluación pediátrica y el seguimiento</a:t>
            </a:r>
          </a:p>
        </p:txBody>
      </p:sp>
      <p:pic>
        <p:nvPicPr>
          <p:cNvPr id="4" name="Picture 3" title="Pediatric tool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868" y="1819878"/>
            <a:ext cx="3878216" cy="2996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title="Pediatric tool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04163" y="1122804"/>
            <a:ext cx="4321710" cy="33395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title="Pediatric tool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87" y="847007"/>
            <a:ext cx="4270781" cy="33001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966284" y="4354023"/>
            <a:ext cx="1973179" cy="646331"/>
          </a:xfrm>
          <a:prstGeom prst="rect">
            <a:avLst/>
          </a:prstGeom>
          <a:noFill/>
        </p:spPr>
        <p:txBody>
          <a:bodyPr wrap="square" rtlCol="0">
            <a:spAutoFit/>
          </a:bodyPr>
          <a:lstStyle/>
          <a:p>
            <a:pPr algn="l" rtl="0"/>
            <a:r>
              <a:rPr lang="es" sz="900" b="1" i="0" u="none" baseline="0" dirty="0">
                <a:latin typeface="Arial" panose="020B0604020202020204" pitchFamily="34" charset="0"/>
                <a:cs typeface="Arial" panose="020B0604020202020204" pitchFamily="34" charset="0"/>
              </a:rPr>
              <a:t>Descargar en: </a:t>
            </a:r>
            <a:r>
              <a:rPr lang="es" sz="900" b="0" i="0" u="none" baseline="0" dirty="0">
                <a:latin typeface="Arial" panose="020B0604020202020204" pitchFamily="34" charset="0"/>
                <a:cs typeface="Arial" panose="020B0604020202020204" pitchFamily="34" charset="0"/>
              </a:rPr>
              <a:t>http://espanol.cdc.gov/zika/pdfs/pediatric-evaluation-follow-up-tool.pdf</a:t>
            </a:r>
          </a:p>
          <a:p>
            <a:endParaRPr lang="e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317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pPr algn="l" rtl="0"/>
            <a:r>
              <a:rPr lang="es" sz="3600" b="1" i="0" u="none" baseline="0"/>
              <a:t>Transmisión sexual</a:t>
            </a:r>
          </a:p>
        </p:txBody>
      </p:sp>
    </p:spTree>
    <p:extLst>
      <p:ext uri="{BB962C8B-B14F-4D97-AF65-F5344CB8AC3E}">
        <p14:creationId xmlns:p14="http://schemas.microsoft.com/office/powerpoint/2010/main" val="105429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775" y="1213365"/>
            <a:ext cx="4297635" cy="3394472"/>
          </a:xfrm>
        </p:spPr>
        <p:txBody>
          <a:bodyPr>
            <a:normAutofit fontScale="85000" lnSpcReduction="10000"/>
          </a:bodyPr>
          <a:lstStyle/>
          <a:p>
            <a:pPr lvl="0" algn="l" rtl="0">
              <a:lnSpc>
                <a:spcPct val="110000"/>
              </a:lnSpc>
            </a:pPr>
            <a:r>
              <a:rPr lang="es" b="0" i="0" u="none" baseline="0"/>
              <a:t>Una persona con zika puede transmitir el virus por vía sexual a sus parejas sexuales. </a:t>
            </a:r>
          </a:p>
          <a:p>
            <a:pPr lvl="1" algn="l" rtl="0"/>
            <a:r>
              <a:rPr lang="es" b="0" i="0" u="none" baseline="0"/>
              <a:t>Una persona con zika puede contagiar antes de que comiencen sus síntomas, cuando ya tiene síntomas, y una vez que los síntomas desaparecen. </a:t>
            </a:r>
          </a:p>
          <a:p>
            <a:pPr lvl="1" algn="l" rtl="0"/>
            <a:r>
              <a:rPr lang="es" b="0" i="0" u="none" baseline="0"/>
              <a:t>El virus también puede transmitirlo una persona que nunca haya presentado síntomas.</a:t>
            </a:r>
          </a:p>
          <a:p>
            <a:pPr lvl="0" algn="l" rtl="0"/>
            <a:r>
              <a:rPr lang="es" b="0" i="0" u="none" baseline="0"/>
              <a:t>Exposición sexual incluye tener relaciones sexuales sin condón con una persona que viajó a un área con riesgo de zika o que vive en una de ellas. </a:t>
            </a:r>
          </a:p>
          <a:p>
            <a:pPr lvl="1" algn="l" rtl="0"/>
            <a:r>
              <a:rPr lang="es" b="0" i="0" u="none" baseline="0"/>
              <a:t>Esto incluye sexo vaginal, anal y oral, y compartir juguetes sexuales.    </a:t>
            </a:r>
          </a:p>
          <a:p>
            <a:pPr algn="l" rtl="0">
              <a:lnSpc>
                <a:spcPct val="110000"/>
              </a:lnSpc>
            </a:pPr>
            <a:endParaRPr lang="es" dirty="0"/>
          </a:p>
        </p:txBody>
      </p:sp>
      <p:sp>
        <p:nvSpPr>
          <p:cNvPr id="3" name="Title 2"/>
          <p:cNvSpPr>
            <a:spLocks noGrp="1"/>
          </p:cNvSpPr>
          <p:nvPr>
            <p:ph type="title"/>
          </p:nvPr>
        </p:nvSpPr>
        <p:spPr/>
        <p:txBody>
          <a:bodyPr/>
          <a:lstStyle/>
          <a:p>
            <a:pPr algn="l" rtl="0"/>
            <a:r>
              <a:rPr lang="es" b="0" i="0" u="none" baseline="0"/>
              <a:t>Acerca de la transmisión sexual</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a:p>
        </p:txBody>
      </p:sp>
      <p:pic>
        <p:nvPicPr>
          <p:cNvPr id="5" name="Picture 4"/>
          <p:cNvPicPr>
            <a:picLocks noChangeAspect="1"/>
          </p:cNvPicPr>
          <p:nvPr/>
        </p:nvPicPr>
        <p:blipFill>
          <a:blip r:embed="rId3"/>
          <a:stretch>
            <a:fillRect/>
          </a:stretch>
        </p:blipFill>
        <p:spPr>
          <a:xfrm>
            <a:off x="5281721" y="417950"/>
            <a:ext cx="897752" cy="1407287"/>
          </a:xfrm>
          <a:prstGeom prst="rect">
            <a:avLst/>
          </a:prstGeom>
        </p:spPr>
      </p:pic>
      <p:sp>
        <p:nvSpPr>
          <p:cNvPr id="7" name="Rectangle 6"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title="Pregnant coupl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1600" b="0" i="0" u="none" baseline="0" dirty="0"/>
              <a:t>Sabemos que el zika puede permanecer en el semen durante más tiempo que en otros líquidos corporales, incluidos el flujo vaginal, la orina y la sangre. </a:t>
            </a:r>
          </a:p>
          <a:p>
            <a:pPr algn="l" rtl="0"/>
            <a:r>
              <a:rPr lang="es" sz="1600" b="0" i="0" u="none" baseline="0" dirty="0"/>
              <a:t>Entre cuatro informes publicados de cultivo de virus del Zika en semen, se reportó la presencia del virus en el semen hasta 69 días después de la aparición de los síntomas.</a:t>
            </a:r>
          </a:p>
          <a:p>
            <a:pPr algn="l" rtl="0"/>
            <a:r>
              <a:rPr lang="es" sz="1600" b="0" i="0" u="none" baseline="0" dirty="0"/>
              <a:t>Se ha hallado ARN del zika en semen hasta 188 días después de la aparición de los síntomas y en los fluidos vaginales y cervicales, hasta 14 días después de la aparición de los síntomas. </a:t>
            </a:r>
          </a:p>
          <a:p>
            <a:pPr marL="0" indent="0" algn="l" rtl="0">
              <a:buNone/>
            </a:pPr>
            <a:r>
              <a:rPr lang="es" sz="1600" b="0" i="0" u="none" baseline="0" dirty="0"/>
              <a:t> </a:t>
            </a:r>
          </a:p>
          <a:p>
            <a:endParaRPr lang="es" sz="1600" dirty="0"/>
          </a:p>
          <a:p>
            <a:endParaRPr lang="es" sz="1600" dirty="0"/>
          </a:p>
        </p:txBody>
      </p:sp>
      <p:sp>
        <p:nvSpPr>
          <p:cNvPr id="3" name="Title 2"/>
          <p:cNvSpPr>
            <a:spLocks noGrp="1"/>
          </p:cNvSpPr>
          <p:nvPr>
            <p:ph type="title"/>
          </p:nvPr>
        </p:nvSpPr>
        <p:spPr/>
        <p:txBody>
          <a:bodyPr/>
          <a:lstStyle/>
          <a:p>
            <a:pPr algn="l" rtl="0"/>
            <a:r>
              <a:rPr lang="es" b="0" i="0" u="none" baseline="0"/>
              <a:t>El zika en los fluidos genitales</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03338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26616"/>
            <a:ext cx="4957169" cy="3394472"/>
          </a:xfrm>
        </p:spPr>
        <p:txBody>
          <a:bodyPr>
            <a:noAutofit/>
          </a:bodyPr>
          <a:lstStyle/>
          <a:p>
            <a:pPr algn="l" rtl="0"/>
            <a:r>
              <a:rPr lang="es" sz="1700" b="0" i="0" u="none" baseline="0" dirty="0"/>
              <a:t>Los CDC y otros socios de salud pública siguen investigando para intentar averiguar</a:t>
            </a:r>
          </a:p>
          <a:p>
            <a:pPr lvl="1" algn="l" rtl="0"/>
            <a:r>
              <a:rPr lang="es" sz="1700" b="0" i="0" u="none" baseline="0" dirty="0"/>
              <a:t>Cuánto tiempo puede permanecer el zika en los fluidos genitales.</a:t>
            </a:r>
          </a:p>
          <a:p>
            <a:pPr lvl="1" algn="l" rtl="0"/>
            <a:r>
              <a:rPr lang="es" sz="1700" b="0" i="0" u="none" baseline="0" dirty="0"/>
              <a:t>Qué tan común es la transmisión del zika durante el acto sexual.</a:t>
            </a:r>
          </a:p>
          <a:p>
            <a:pPr lvl="1" algn="l" rtl="0"/>
            <a:r>
              <a:rPr lang="es" sz="1700" b="0" i="0" u="none" baseline="0" dirty="0"/>
              <a:t>Si el zika que contrae una mujer embarazada durante el contacto sexual tiene un nivel de riesgo diferente de defectos de nacimiento al del virus transmitido a través de una picadura de mosquito.</a:t>
            </a:r>
          </a:p>
        </p:txBody>
      </p:sp>
      <p:sp>
        <p:nvSpPr>
          <p:cNvPr id="3" name="Title 2"/>
          <p:cNvSpPr>
            <a:spLocks noGrp="1"/>
          </p:cNvSpPr>
          <p:nvPr>
            <p:ph type="title"/>
          </p:nvPr>
        </p:nvSpPr>
        <p:spPr/>
        <p:txBody>
          <a:bodyPr/>
          <a:lstStyle/>
          <a:p>
            <a:pPr algn="l" rtl="0"/>
            <a:r>
              <a:rPr lang="es" b="0" i="0" u="none" baseline="0"/>
              <a:t>Lo que desconocemos acerca de la transmisión sexual</a:t>
            </a:r>
          </a:p>
        </p:txBody>
      </p:sp>
      <p:pic>
        <p:nvPicPr>
          <p:cNvPr id="4" name="Picture 3" title="two condoms in packag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4075" y="887505"/>
            <a:ext cx="3369925" cy="3617259"/>
          </a:xfrm>
          <a:prstGeom prst="rect">
            <a:avLst/>
          </a:prstGeom>
        </p:spPr>
      </p:pic>
    </p:spTree>
    <p:extLst>
      <p:ext uri="{BB962C8B-B14F-4D97-AF65-F5344CB8AC3E}">
        <p14:creationId xmlns:p14="http://schemas.microsoft.com/office/powerpoint/2010/main" val="393354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lgn="l" rtl="0">
              <a:lnSpc>
                <a:spcPct val="120000"/>
              </a:lnSpc>
            </a:pPr>
            <a:r>
              <a:rPr lang="es" sz="2500" b="0" i="0" u="none" baseline="0" dirty="0"/>
              <a:t>Abstenerse de tener sexo elimina el riesgo de contraer el zika por vía sexual.</a:t>
            </a:r>
          </a:p>
          <a:p>
            <a:pPr algn="l" rtl="0">
              <a:lnSpc>
                <a:spcPct val="120000"/>
              </a:lnSpc>
            </a:pPr>
            <a:r>
              <a:rPr lang="es" sz="2500" b="0" i="0" u="none" baseline="0" dirty="0"/>
              <a:t>El uso del condón puede reducir el riesgo de contraer el zika por vía sexual.</a:t>
            </a:r>
          </a:p>
          <a:p>
            <a:pPr lvl="1" algn="l" rtl="0">
              <a:lnSpc>
                <a:spcPct val="120000"/>
              </a:lnSpc>
            </a:pPr>
            <a:r>
              <a:rPr lang="es" sz="2400" b="0" i="0" u="none" baseline="0" dirty="0"/>
              <a:t>Las barreras bucales (películas de látex o poliuretano) pueden usarse para algunos tipos de sexo oral (boca a vagina o boca a ano). </a:t>
            </a:r>
          </a:p>
          <a:p>
            <a:pPr lvl="1" algn="l" rtl="0">
              <a:lnSpc>
                <a:spcPct val="120000"/>
              </a:lnSpc>
            </a:pPr>
            <a:r>
              <a:rPr lang="es" sz="2400" b="0" i="0" u="none" baseline="0" dirty="0"/>
              <a:t>No compartir juguetes sexuales también puede reducir el riesgo de contagiar el zika a las parejas sexuales. </a:t>
            </a:r>
          </a:p>
          <a:p>
            <a:pPr algn="l" rtl="0">
              <a:lnSpc>
                <a:spcPct val="120000"/>
              </a:lnSpc>
            </a:pPr>
            <a:r>
              <a:rPr lang="es" sz="2500" b="0" i="0" u="none" baseline="0" dirty="0"/>
              <a:t>Las parejas que esperan un hijo y uno de sus integrantes vive en un área con riesgo de zika o viajó allí deben usar </a:t>
            </a:r>
            <a:r>
              <a:rPr lang="es" sz="2500" b="0" i="0" u="none" baseline="0" dirty="0">
                <a:hlinkClick r:id="rId3"/>
              </a:rPr>
              <a:t>correctamente</a:t>
            </a:r>
            <a:r>
              <a:rPr lang="es" sz="2500" b="0" i="0" u="none" baseline="0" dirty="0"/>
              <a:t> el condón, siempre que tengan relaciones sexuales, o abstenerse de tener sexo durante el embarazo. </a:t>
            </a:r>
          </a:p>
          <a:p>
            <a:pPr algn="l" rtl="0">
              <a:lnSpc>
                <a:spcPct val="120000"/>
              </a:lnSpc>
            </a:pPr>
            <a:endParaRPr lang="es" sz="2600" dirty="0"/>
          </a:p>
        </p:txBody>
      </p:sp>
      <p:sp>
        <p:nvSpPr>
          <p:cNvPr id="3" name="Title 2"/>
          <p:cNvSpPr>
            <a:spLocks noGrp="1"/>
          </p:cNvSpPr>
          <p:nvPr>
            <p:ph type="title"/>
          </p:nvPr>
        </p:nvSpPr>
        <p:spPr/>
        <p:txBody>
          <a:bodyPr/>
          <a:lstStyle/>
          <a:p>
            <a:pPr algn="l" rtl="0"/>
            <a:r>
              <a:rPr lang="es" b="0" i="0" u="none" baseline="0"/>
              <a:t>Cómo prevenir o reducir las posibilidades de transmisión sexual</a:t>
            </a:r>
          </a:p>
        </p:txBody>
      </p:sp>
      <p:pic>
        <p:nvPicPr>
          <p:cNvPr id="8" name="Picture 7" title="female cond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9" name="Picture 8"/>
          <p:cNvPicPr>
            <a:picLocks noChangeAspect="1"/>
          </p:cNvPicPr>
          <p:nvPr/>
        </p:nvPicPr>
        <p:blipFill>
          <a:blip r:embed="rId5"/>
          <a:stretch>
            <a:fillRect/>
          </a:stretch>
        </p:blipFill>
        <p:spPr>
          <a:xfrm>
            <a:off x="7019624" y="1685647"/>
            <a:ext cx="1920240" cy="1920240"/>
          </a:xfrm>
          <a:prstGeom prst="rect">
            <a:avLst/>
          </a:prstGeom>
        </p:spPr>
      </p:pic>
      <p:pic>
        <p:nvPicPr>
          <p:cNvPr id="10" name="Picture 9" descr="male condom" title="male condo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7324" y="485657"/>
            <a:ext cx="1920630" cy="1920630"/>
          </a:xfrm>
          <a:prstGeom prst="rect">
            <a:avLst/>
          </a:prstGeom>
        </p:spPr>
      </p:pic>
    </p:spTree>
    <p:extLst>
      <p:ext uri="{BB962C8B-B14F-4D97-AF65-F5344CB8AC3E}">
        <p14:creationId xmlns:p14="http://schemas.microsoft.com/office/powerpoint/2010/main" val="17150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Men and Women with possible Zika exposure" title="Men and Women with possible Zika exposure"/>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a:xfrm>
            <a:off x="143381" y="361905"/>
            <a:ext cx="6948453" cy="921836"/>
          </a:xfrm>
        </p:spPr>
        <p:txBody>
          <a:bodyPr vert="horz" lIns="91440" tIns="45720" rIns="91440" bIns="45720" rtlCol="0" anchor="t">
            <a:normAutofit/>
          </a:bodyPr>
          <a:lstStyle/>
          <a:p>
            <a:pPr algn="l" rtl="0"/>
            <a:r>
              <a:rPr lang="es" b="0" i="0" u="none" baseline="0" dirty="0"/>
              <a:t>Mujeres y hombres con posible exposición al zika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
        <p:nvSpPr>
          <p:cNvPr id="8" name="Content Placeholder 1"/>
          <p:cNvSpPr txBox="1">
            <a:spLocks/>
          </p:cNvSpPr>
          <p:nvPr/>
        </p:nvSpPr>
        <p:spPr>
          <a:xfrm>
            <a:off x="457199" y="1426616"/>
            <a:ext cx="5189745" cy="3394472"/>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 b="0" i="0" u="none" baseline="0" dirty="0"/>
              <a:t>Las parejas en las que un integrante viajó a un área con riesgo de zika pueden usar condón o abstenerse de tener sexo.</a:t>
            </a:r>
          </a:p>
          <a:p>
            <a:pPr lvl="1" algn="l" rtl="0"/>
            <a:r>
              <a:rPr lang="es" sz="1600" b="0" i="0" u="none" baseline="0" dirty="0"/>
              <a:t>Si el viajero es de sexo femenino: Esperar 8 semanas, como mínimo, a partir de la aparición de los síntomas</a:t>
            </a:r>
          </a:p>
          <a:p>
            <a:pPr lvl="1" algn="l" rtl="0"/>
            <a:r>
              <a:rPr lang="es" b="0" i="0" u="none" baseline="0" dirty="0"/>
              <a:t>Si el viajero es de sexo masculino: Esperar 6 meses, como mínimo, a partir de la aparición de los síntomas</a:t>
            </a:r>
          </a:p>
          <a:p>
            <a:pPr algn="l" rtl="0"/>
            <a:r>
              <a:rPr lang="es" sz="1800" b="0" i="0" u="none" baseline="0" dirty="0"/>
              <a:t>Las personas que viven en un área con riesgo de zika pueden usar condón o abstenerse de mantener relaciones sexuales.</a:t>
            </a:r>
          </a:p>
        </p:txBody>
      </p:sp>
    </p:spTree>
    <p:extLst>
      <p:ext uri="{BB962C8B-B14F-4D97-AF65-F5344CB8AC3E}">
        <p14:creationId xmlns:p14="http://schemas.microsoft.com/office/powerpoint/2010/main" val="2060297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7772400" cy="1112806"/>
          </a:xfrm>
        </p:spPr>
        <p:txBody>
          <a:bodyPr/>
          <a:lstStyle/>
          <a:p>
            <a:pPr algn="l" rtl="0"/>
            <a:r>
              <a:rPr lang="es" sz="3600" b="1" i="0" u="none" baseline="0"/>
              <a:t>Directrices para antes de la concepción</a:t>
            </a:r>
          </a:p>
        </p:txBody>
      </p:sp>
    </p:spTree>
    <p:extLst>
      <p:ext uri="{BB962C8B-B14F-4D97-AF65-F5344CB8AC3E}">
        <p14:creationId xmlns:p14="http://schemas.microsoft.com/office/powerpoint/2010/main" val="4247952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372849"/>
            <a:ext cx="4957169" cy="3394472"/>
          </a:xfrm>
        </p:spPr>
        <p:txBody>
          <a:bodyPr>
            <a:normAutofit fontScale="85000" lnSpcReduction="20000"/>
          </a:bodyPr>
          <a:lstStyle/>
          <a:p>
            <a:pPr algn="l" rtl="0"/>
            <a:r>
              <a:rPr lang="es" b="0" i="0" u="none" baseline="0"/>
              <a:t>Las pruebas de detección NO se recomiendan en parejas asintomáticas en las que uno o ambos integrantes haya tenido una posible exposición al virus del Zika:</a:t>
            </a:r>
          </a:p>
          <a:p>
            <a:pPr lvl="1" algn="l" rtl="0"/>
            <a:r>
              <a:rPr lang="es" b="0" i="0" u="none" baseline="0"/>
              <a:t>Un resultado negativo en un análisis de sangre o en una prueba de anticuerpos pudiera tomarse como un resultado erróneamente alentador.</a:t>
            </a:r>
          </a:p>
          <a:p>
            <a:pPr lvl="1" algn="l" rtl="0"/>
            <a:r>
              <a:rPr lang="es" b="0" i="0" u="none" baseline="0"/>
              <a:t>Ninguna de las pruebas es 100 % exacta.</a:t>
            </a:r>
          </a:p>
          <a:p>
            <a:pPr lvl="1" algn="l" rtl="0"/>
            <a:r>
              <a:rPr lang="es" b="0" i="0" u="none" baseline="0"/>
              <a:t>No contamos con los conocimientos suficientes sobre la eliminación del virus del Zika en las secreciones genitales ni sobre el modo de interpretar los resultados de las pruebas realizadas a las secreciones genitales. </a:t>
            </a:r>
          </a:p>
          <a:p>
            <a:pPr lvl="2" algn="l" rtl="0"/>
            <a:r>
              <a:rPr lang="es" b="0" i="0" u="none" baseline="0"/>
              <a:t>La eliminación del zika puede ser intermitente; en tal caso, una persona pudiera tener un resultado negativo en una prueba, en determinado momento, aunque sea portador del virus y lo segregue nuevamente más adelante. </a:t>
            </a:r>
          </a:p>
        </p:txBody>
      </p:sp>
      <p:sp>
        <p:nvSpPr>
          <p:cNvPr id="4" name="Title 3"/>
          <p:cNvSpPr>
            <a:spLocks noGrp="1"/>
          </p:cNvSpPr>
          <p:nvPr>
            <p:ph type="title"/>
          </p:nvPr>
        </p:nvSpPr>
        <p:spPr>
          <a:xfrm>
            <a:off x="143382" y="361905"/>
            <a:ext cx="6760338" cy="921836"/>
          </a:xfrm>
        </p:spPr>
        <p:txBody>
          <a:bodyPr>
            <a:normAutofit/>
          </a:bodyPr>
          <a:lstStyle/>
          <a:p>
            <a:pPr algn="l" rtl="0"/>
            <a:r>
              <a:rPr lang="es" b="0" i="0" u="none" baseline="0"/>
              <a:t>Parejas asintomáticas con interés en concebir</a:t>
            </a:r>
          </a:p>
        </p:txBody>
      </p:sp>
      <p:pic>
        <p:nvPicPr>
          <p:cNvPr id="7" name="Picture 6"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293064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4651"/>
            <a:ext cx="4957169" cy="3394472"/>
          </a:xfrm>
        </p:spPr>
        <p:txBody>
          <a:bodyPr>
            <a:normAutofit/>
          </a:bodyPr>
          <a:lstStyle/>
          <a:p>
            <a:pPr algn="l" rtl="0"/>
            <a:r>
              <a:rPr lang="es" sz="1800" b="0" i="0" u="none" baseline="0"/>
              <a:t>Antes del 2015, los brotes de zika ocurrían en África, en el sudeste asiático y en las islas del Pacífico.</a:t>
            </a:r>
          </a:p>
          <a:p>
            <a:pPr algn="l" rtl="0"/>
            <a:r>
              <a:rPr lang="es" sz="1800" b="0" i="0" u="none" baseline="0"/>
              <a:t>En la actualidad, </a:t>
            </a:r>
            <a:r>
              <a:rPr lang="es" b="0" i="0" u="none" baseline="0"/>
              <a:t>es un riesgo </a:t>
            </a:r>
            <a:r>
              <a:rPr lang="es" sz="1800" b="0" i="0" u="none" baseline="0"/>
              <a:t>en muchos </a:t>
            </a:r>
            <a:r>
              <a:rPr lang="es" b="0" i="0" u="none" baseline="0"/>
              <a:t>países y territorios</a:t>
            </a:r>
            <a:r>
              <a:rPr lang="es" sz="1800" b="0" i="0" u="none" baseline="0"/>
              <a:t>.</a:t>
            </a:r>
          </a:p>
          <a:p>
            <a:pPr algn="l" rtl="0"/>
            <a:r>
              <a:rPr lang="es" b="0" i="0" u="none" baseline="0"/>
              <a:t>Para conocer la cifra de casos más actualizada en los EE. UU., visite la página web de los CDC sobre zika: cdc.gov/zika </a:t>
            </a:r>
          </a:p>
          <a:p>
            <a:endParaRPr lang="es" sz="1800" dirty="0"/>
          </a:p>
        </p:txBody>
      </p:sp>
      <p:sp>
        <p:nvSpPr>
          <p:cNvPr id="3" name="Title 2"/>
          <p:cNvSpPr>
            <a:spLocks noGrp="1"/>
          </p:cNvSpPr>
          <p:nvPr>
            <p:ph type="title"/>
          </p:nvPr>
        </p:nvSpPr>
        <p:spPr>
          <a:xfrm>
            <a:off x="143381" y="361905"/>
            <a:ext cx="6285339" cy="921836"/>
          </a:xfrm>
        </p:spPr>
        <p:txBody>
          <a:bodyPr>
            <a:normAutofit/>
          </a:bodyPr>
          <a:lstStyle/>
          <a:p>
            <a:pPr algn="l" rtl="0"/>
            <a:r>
              <a:rPr lang="es" sz="2400" b="0" i="0" u="none" baseline="0" dirty="0"/>
              <a:t>¿Dónde se ha detectado el virus del Zika?</a:t>
            </a:r>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5631" y="965766"/>
            <a:ext cx="3718369" cy="3501464"/>
          </a:xfrm>
          <a:prstGeom prst="rect">
            <a:avLst/>
          </a:prstGeom>
        </p:spPr>
      </p:pic>
      <p:sp>
        <p:nvSpPr>
          <p:cNvPr id="5" name="Rectangle 4"/>
          <p:cNvSpPr/>
          <p:nvPr/>
        </p:nvSpPr>
        <p:spPr>
          <a:xfrm>
            <a:off x="5676393" y="4313341"/>
            <a:ext cx="3411190" cy="307777"/>
          </a:xfrm>
          <a:prstGeom prst="rect">
            <a:avLst/>
          </a:prstGeom>
        </p:spPr>
        <p:txBody>
          <a:bodyPr wrap="none">
            <a:spAutoFit/>
          </a:bodyPr>
          <a:lstStyle/>
          <a:p>
            <a:pPr algn="l" rtl="0"/>
            <a:r>
              <a:rPr lang="es" sz="1400" b="0" i="0" u="none" baseline="0" dirty="0">
                <a:hlinkClick r:id="rId4"/>
              </a:rPr>
              <a:t>http://espanol.cdc.gov/zika/geo/index.html</a:t>
            </a:r>
            <a:r>
              <a:rPr lang="es" sz="1400" b="0" i="0" u="none" baseline="0" dirty="0"/>
              <a:t> </a:t>
            </a:r>
          </a:p>
        </p:txBody>
      </p:sp>
    </p:spTree>
    <p:extLst>
      <p:ext uri="{BB962C8B-B14F-4D97-AF65-F5344CB8AC3E}">
        <p14:creationId xmlns:p14="http://schemas.microsoft.com/office/powerpoint/2010/main" val="2122709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4" y="1131437"/>
            <a:ext cx="4957169" cy="3882395"/>
          </a:xfrm>
        </p:spPr>
        <p:txBody>
          <a:bodyPr>
            <a:noAutofit/>
          </a:bodyPr>
          <a:lstStyle/>
          <a:p>
            <a:pPr algn="l" rtl="0"/>
            <a:r>
              <a:rPr lang="es" sz="1200" b="0" i="0" u="none" baseline="0" dirty="0"/>
              <a:t>Las mujeres y los hombres con interés en concebir deben consultarlo con sus proveedores de atención médica. </a:t>
            </a:r>
          </a:p>
          <a:p>
            <a:pPr algn="l" rtl="0"/>
            <a:r>
              <a:rPr lang="es" sz="1200" b="0" i="0" u="none" baseline="0" dirty="0"/>
              <a:t>Factores que pueden contribuir en la toma de decisiones:</a:t>
            </a:r>
          </a:p>
          <a:p>
            <a:pPr lvl="1" algn="l" rtl="0"/>
            <a:r>
              <a:rPr lang="es" sz="1200" b="0" i="0" u="none" baseline="0" dirty="0"/>
              <a:t>Plan de vida reproductiva</a:t>
            </a:r>
          </a:p>
          <a:p>
            <a:pPr lvl="1" algn="l" rtl="0"/>
            <a:r>
              <a:rPr lang="es" sz="1200" b="0" i="0" u="none" baseline="0" dirty="0"/>
              <a:t>Riesgo de exposición ambiental</a:t>
            </a:r>
          </a:p>
          <a:p>
            <a:pPr lvl="1" algn="l" rtl="0"/>
            <a:r>
              <a:rPr lang="es" sz="1200" b="0" i="0" u="none" baseline="0" dirty="0"/>
              <a:t>Medidas personales para evitar las picaduras de mosquitos</a:t>
            </a:r>
          </a:p>
          <a:p>
            <a:pPr lvl="1" algn="l" rtl="0"/>
            <a:r>
              <a:rPr lang="es" sz="1200" b="0" i="0" u="none" baseline="0" dirty="0"/>
              <a:t>Medidas personales para evitar la transmisión sexual</a:t>
            </a:r>
          </a:p>
          <a:p>
            <a:pPr lvl="1" algn="l" rtl="0"/>
            <a:r>
              <a:rPr lang="es" sz="1200" b="0" i="0" u="none" baseline="0" dirty="0"/>
              <a:t>Capacitación sobre la infección por el virus del Zika durante el embarazo</a:t>
            </a:r>
          </a:p>
          <a:p>
            <a:pPr lvl="1" algn="l" rtl="0"/>
            <a:r>
              <a:rPr lang="es" sz="1200" b="0" i="0" u="none" baseline="0" dirty="0"/>
              <a:t>Riesgos y beneficios de un embarazo en este momento</a:t>
            </a:r>
          </a:p>
          <a:p>
            <a:pPr algn="l" rtl="0"/>
            <a:r>
              <a:rPr lang="es" sz="1200" b="0" i="0" u="none" baseline="0" dirty="0"/>
              <a:t>El IgM duradero puede complicar la interpretación de los resultados de la prueba de IgM en mujeres embarazadas asintomáticas. La prueba de IgM previa a la concepción puede considerarse como ayuda para la interpretación de cualquier resultado posterior después de la concepción. Los resultados previos a la concepción no deben usarse para determinar si es seguro o no para una mujer quedar embarazada ni su riesgo de infección por zika.</a:t>
            </a:r>
          </a:p>
          <a:p>
            <a:endParaRPr lang="es" sz="1600" dirty="0"/>
          </a:p>
          <a:p>
            <a:endParaRPr lang="es" sz="1600" dirty="0"/>
          </a:p>
        </p:txBody>
      </p:sp>
      <p:sp>
        <p:nvSpPr>
          <p:cNvPr id="3" name="Title 2"/>
          <p:cNvSpPr>
            <a:spLocks noGrp="1"/>
          </p:cNvSpPr>
          <p:nvPr>
            <p:ph type="title"/>
          </p:nvPr>
        </p:nvSpPr>
        <p:spPr>
          <a:xfrm>
            <a:off x="143382" y="361905"/>
            <a:ext cx="7823328" cy="921836"/>
          </a:xfrm>
        </p:spPr>
        <p:txBody>
          <a:bodyPr>
            <a:normAutofit/>
          </a:bodyPr>
          <a:lstStyle/>
          <a:p>
            <a:pPr algn="l" rtl="0"/>
            <a:r>
              <a:rPr lang="es" b="0" i="0" u="none" baseline="0"/>
              <a:t>Parejas con interés en concebir que viven en un área con riesgo de zika o viajen frecuentemente allí.</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title="Woman receiving consultation from a docto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250" y="1704975"/>
            <a:ext cx="3833694" cy="3308857"/>
          </a:xfrm>
          <a:prstGeom prst="rect">
            <a:avLst/>
          </a:prstGeom>
        </p:spPr>
      </p:pic>
    </p:spTree>
    <p:extLst>
      <p:ext uri="{BB962C8B-B14F-4D97-AF65-F5344CB8AC3E}">
        <p14:creationId xmlns:p14="http://schemas.microsoft.com/office/powerpoint/2010/main" val="30234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s" b="0" i="0" u="none" baseline="0"/>
              <a:t>En el caso de mujeres con posible exposición en un área con un aviso para viajeros sobre el zika de los CDC</a:t>
            </a:r>
          </a:p>
          <a:p>
            <a:pPr lvl="1" algn="l" rtl="0"/>
            <a:r>
              <a:rPr lang="es" b="0" i="0" u="none" baseline="0"/>
              <a:t>Analizar los signos y síntomas y posibles consecuencias adversas asociadas al zika. </a:t>
            </a:r>
          </a:p>
          <a:p>
            <a:pPr lvl="1" algn="l" rtl="0"/>
            <a:r>
              <a:rPr lang="es" b="0" i="0" u="none" baseline="0"/>
              <a:t>Esperar al menos 8 semanas desde la última posible exposición al zika o aparición de síntomas antes de intentar concebir. </a:t>
            </a:r>
          </a:p>
          <a:p>
            <a:pPr lvl="1" algn="l" rtl="0"/>
            <a:r>
              <a:rPr lang="es" b="0" i="0" u="none" baseline="0"/>
              <a:t>Si la pareja de sexo masculino estuvo expuesta, esperar al menos 6 meses después de su última exposición o aparición de síntomas antes de intentar concebir.</a:t>
            </a:r>
          </a:p>
          <a:p>
            <a:pPr lvl="1" algn="l" rtl="0"/>
            <a:r>
              <a:rPr lang="es" b="0" i="0" u="none" baseline="0"/>
              <a:t>Durante ese período, usar condón siempre que se tengan relaciones sexuales o abstenerse de tenerlas.</a:t>
            </a:r>
          </a:p>
          <a:p>
            <a:pPr lvl="1" algn="l" rtl="0"/>
            <a:endParaRPr lang="es" dirty="0"/>
          </a:p>
          <a:p>
            <a:endParaRPr lang="es" dirty="0"/>
          </a:p>
        </p:txBody>
      </p:sp>
      <p:sp>
        <p:nvSpPr>
          <p:cNvPr id="3" name="Title 2"/>
          <p:cNvSpPr>
            <a:spLocks noGrp="1"/>
          </p:cNvSpPr>
          <p:nvPr>
            <p:ph type="title"/>
          </p:nvPr>
        </p:nvSpPr>
        <p:spPr>
          <a:xfrm>
            <a:off x="143381" y="361905"/>
            <a:ext cx="7085757" cy="921836"/>
          </a:xfrm>
        </p:spPr>
        <p:txBody>
          <a:bodyPr>
            <a:normAutofit/>
          </a:bodyPr>
          <a:lstStyle/>
          <a:p>
            <a:pPr algn="l" rtl="0"/>
            <a:r>
              <a:rPr lang="es" b="0" i="0" u="none" baseline="0" dirty="0"/>
              <a:t>Parejas con interés en concebir que NO </a:t>
            </a:r>
            <a:br>
              <a:rPr lang="cs-CZ" b="0" i="0" u="none" baseline="0" dirty="0"/>
            </a:br>
            <a:r>
              <a:rPr lang="es" b="0" i="0" u="none" baseline="0" dirty="0"/>
              <a:t>viven en un área con riesgo de zika</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1669431"/>
            <a:ext cx="3219450" cy="3342375"/>
          </a:xfrm>
          <a:prstGeom prst="rect">
            <a:avLst/>
          </a:prstGeom>
        </p:spPr>
      </p:pic>
    </p:spTree>
    <p:extLst>
      <p:ext uri="{BB962C8B-B14F-4D97-AF65-F5344CB8AC3E}">
        <p14:creationId xmlns:p14="http://schemas.microsoft.com/office/powerpoint/2010/main" val="3925498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pPr algn="l" rtl="0"/>
            <a:r>
              <a:rPr lang="es" b="0" i="0" u="none" baseline="0"/>
              <a:t>En el caso de hombres con posible exposición con un aviso para viajeros sobre el zika de los CDC </a:t>
            </a:r>
          </a:p>
          <a:p>
            <a:pPr lvl="1" algn="l" rtl="0"/>
            <a:r>
              <a:rPr lang="es" b="0" i="0" u="none" baseline="0"/>
              <a:t>Esperar al menos 6 semanas desde la última posible exposición al zika o aparición de síntomas antes de intentar concebir. </a:t>
            </a:r>
          </a:p>
          <a:p>
            <a:pPr lvl="1" algn="l" rtl="0"/>
            <a:r>
              <a:rPr lang="es" b="0" i="0" u="none" baseline="0"/>
              <a:t>Durante ese período, usar condón siempre que se tengan relaciones sexuales o abstenerse de tenerlas.</a:t>
            </a:r>
          </a:p>
          <a:p>
            <a:endParaRPr lang="es" dirty="0"/>
          </a:p>
        </p:txBody>
      </p:sp>
      <p:sp>
        <p:nvSpPr>
          <p:cNvPr id="3" name="Title 2"/>
          <p:cNvSpPr>
            <a:spLocks noGrp="1"/>
          </p:cNvSpPr>
          <p:nvPr>
            <p:ph type="title"/>
          </p:nvPr>
        </p:nvSpPr>
        <p:spPr>
          <a:xfrm>
            <a:off x="143381" y="361905"/>
            <a:ext cx="6483329" cy="921836"/>
          </a:xfrm>
        </p:spPr>
        <p:txBody>
          <a:bodyPr>
            <a:normAutofit/>
          </a:bodyPr>
          <a:lstStyle/>
          <a:p>
            <a:pPr algn="l" rtl="0"/>
            <a:r>
              <a:rPr lang="es" b="0" i="0" u="none" baseline="0" dirty="0"/>
              <a:t>Parejas con interés en concebir que NO </a:t>
            </a:r>
            <a:br>
              <a:rPr lang="cs-CZ" b="0" i="0" u="none" baseline="0" dirty="0"/>
            </a:br>
            <a:r>
              <a:rPr lang="es" b="0" i="0" u="none" baseline="0" dirty="0"/>
              <a:t>viven en un área con riesgo de zika </a:t>
            </a:r>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40760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67971"/>
            <a:ext cx="4957169" cy="3394472"/>
          </a:xfrm>
        </p:spPr>
        <p:txBody>
          <a:bodyPr>
            <a:normAutofit/>
          </a:bodyPr>
          <a:lstStyle/>
          <a:p>
            <a:pPr algn="l" rtl="0"/>
            <a:r>
              <a:rPr lang="es" b="0" i="0" u="none" baseline="0"/>
              <a:t>En el caso de parejas con exposición a áreas con riesgo de zika pero sin aviso para viajeros sobre el zika de los CDC</a:t>
            </a:r>
          </a:p>
          <a:p>
            <a:pPr lvl="1" algn="l" rtl="0"/>
            <a:r>
              <a:rPr lang="es" b="0" i="0" u="none" baseline="0"/>
              <a:t>Se desconoce el nivel de riesgo de infección por el virus del Zika en estas áreas</a:t>
            </a:r>
          </a:p>
          <a:p>
            <a:pPr lvl="1" algn="l" rtl="0"/>
            <a:r>
              <a:rPr lang="es" b="0" i="0" u="none" baseline="0"/>
              <a:t>Los proveedores de atención médica deberían asesorar a las parejas sobre los viajes a estas áreas y los riesgos, incluso las potenciales consecuencias de contraer la infección</a:t>
            </a:r>
          </a:p>
          <a:p>
            <a:pPr lvl="1" algn="l" rtl="0"/>
            <a:endParaRPr lang="es" dirty="0"/>
          </a:p>
          <a:p>
            <a:endParaRPr lang="es" dirty="0"/>
          </a:p>
        </p:txBody>
      </p:sp>
      <p:sp>
        <p:nvSpPr>
          <p:cNvPr id="3" name="Title 2"/>
          <p:cNvSpPr>
            <a:spLocks noGrp="1"/>
          </p:cNvSpPr>
          <p:nvPr>
            <p:ph type="title"/>
          </p:nvPr>
        </p:nvSpPr>
        <p:spPr>
          <a:xfrm>
            <a:off x="143381" y="361905"/>
            <a:ext cx="6483329" cy="921836"/>
          </a:xfrm>
        </p:spPr>
        <p:txBody>
          <a:bodyPr>
            <a:normAutofit/>
          </a:bodyPr>
          <a:lstStyle/>
          <a:p>
            <a:pPr algn="l" rtl="0"/>
            <a:r>
              <a:rPr lang="es" b="0" i="0" u="none" baseline="0" dirty="0"/>
              <a:t>Parejas con interés en concebir que NO </a:t>
            </a:r>
            <a:br>
              <a:rPr lang="cs-CZ" b="0" i="0" u="none" baseline="0" dirty="0"/>
            </a:br>
            <a:r>
              <a:rPr lang="es" b="0" i="0" u="none" baseline="0" dirty="0"/>
              <a:t>viven en un área con riesgo de zika </a:t>
            </a:r>
          </a:p>
        </p:txBody>
      </p:sp>
      <p:pic>
        <p:nvPicPr>
          <p:cNvPr id="5" name="Picture 4" title="Doctor examining 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04241" y="824243"/>
            <a:ext cx="3239759" cy="4192629"/>
          </a:xfrm>
          <a:prstGeom prst="rect">
            <a:avLst/>
          </a:prstGeom>
        </p:spPr>
      </p:pic>
    </p:spTree>
    <p:extLst>
      <p:ext uri="{BB962C8B-B14F-4D97-AF65-F5344CB8AC3E}">
        <p14:creationId xmlns:p14="http://schemas.microsoft.com/office/powerpoint/2010/main" val="133236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23879"/>
            <a:ext cx="7981805" cy="1112806"/>
          </a:xfrm>
        </p:spPr>
        <p:txBody>
          <a:bodyPr/>
          <a:lstStyle/>
          <a:p>
            <a:pPr algn="l" rtl="0"/>
            <a:r>
              <a:rPr lang="es" sz="3600" b="1" i="0" u="none" baseline="0" dirty="0"/>
              <a:t>Control de infecciones en entornos de atención médica</a:t>
            </a:r>
          </a:p>
        </p:txBody>
      </p:sp>
    </p:spTree>
    <p:extLst>
      <p:ext uri="{BB962C8B-B14F-4D97-AF65-F5344CB8AC3E}">
        <p14:creationId xmlns:p14="http://schemas.microsoft.com/office/powerpoint/2010/main" val="2761293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194513"/>
            <a:ext cx="4957169" cy="3394472"/>
          </a:xfrm>
        </p:spPr>
        <p:txBody>
          <a:bodyPr>
            <a:normAutofit fontScale="92500"/>
          </a:bodyPr>
          <a:lstStyle/>
          <a:p>
            <a:pPr algn="l" rtl="0"/>
            <a:r>
              <a:rPr lang="es" b="0" i="0" u="none" baseline="0"/>
              <a:t>Se deben utilizar las precauciones estándar para proteger al personal de atención médica de la transmisión de todas las enfermedades infecciosas, incluido el virus del Zika.</a:t>
            </a:r>
          </a:p>
          <a:p>
            <a:pPr lvl="1" algn="l" rtl="0"/>
            <a:r>
              <a:rPr lang="es" b="0" i="0" u="none" baseline="0"/>
              <a:t>Los líquidos corporales, incluida la sangre, las secreciones vaginales y el semen, se han asociado a la transmisión del virus del Zika.</a:t>
            </a:r>
          </a:p>
          <a:p>
            <a:pPr lvl="1" algn="l" rtl="0"/>
            <a:r>
              <a:rPr lang="es" b="0" i="0" u="none" baseline="0"/>
              <a:t>Los casos de exposición ocupacional en los que está indicada la evaluación incluyen exposición percutánea o exposición de piel lastimada o membranas mucosas a cualquiera de los siguientes: sangre, líquidos corporales, secreciones y excreciones. </a:t>
            </a:r>
          </a:p>
        </p:txBody>
      </p:sp>
      <p:sp>
        <p:nvSpPr>
          <p:cNvPr id="4" name="Title 3"/>
          <p:cNvSpPr>
            <a:spLocks noGrp="1"/>
          </p:cNvSpPr>
          <p:nvPr>
            <p:ph type="title"/>
          </p:nvPr>
        </p:nvSpPr>
        <p:spPr/>
        <p:txBody>
          <a:bodyPr/>
          <a:lstStyle/>
          <a:p>
            <a:pPr algn="l" rtl="0"/>
            <a:r>
              <a:rPr lang="es" b="0" i="0" u="none" baseline="0"/>
              <a:t>Control de infección</a:t>
            </a:r>
          </a:p>
        </p:txBody>
      </p:sp>
      <p:pic>
        <p:nvPicPr>
          <p:cNvPr id="2" name="Picture 1" descr="Doctor putting on gloves" title="Doctor putting on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872" y="324467"/>
            <a:ext cx="3387256" cy="4683952"/>
          </a:xfrm>
          <a:prstGeom prst="rect">
            <a:avLst/>
          </a:prstGeom>
        </p:spPr>
      </p:pic>
    </p:spTree>
    <p:extLst>
      <p:ext uri="{BB962C8B-B14F-4D97-AF65-F5344CB8AC3E}">
        <p14:creationId xmlns:p14="http://schemas.microsoft.com/office/powerpoint/2010/main" val="1581131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1600" b="0" i="0" u="none" baseline="0"/>
              <a:t>El personal de atención médica debe evaluar la probabilidad de que haya presencia de líquidos corporales u otro material infeccioso en función del estado del paciente, el tipo de contacto previsto y la naturaleza del procedimiento o actividad que se realizará.</a:t>
            </a:r>
          </a:p>
          <a:p>
            <a:pPr algn="l" rtl="0"/>
            <a:r>
              <a:rPr lang="es" sz="1600" b="0" i="0" u="none" baseline="0"/>
              <a:t>Se deben aplicar prácticas y equipos de protección personal para prevenir la exposición según lo indicado.</a:t>
            </a:r>
          </a:p>
        </p:txBody>
      </p:sp>
      <p:sp>
        <p:nvSpPr>
          <p:cNvPr id="3" name="Title 2"/>
          <p:cNvSpPr>
            <a:spLocks noGrp="1"/>
          </p:cNvSpPr>
          <p:nvPr>
            <p:ph type="title"/>
          </p:nvPr>
        </p:nvSpPr>
        <p:spPr/>
        <p:txBody>
          <a:bodyPr/>
          <a:lstStyle/>
          <a:p>
            <a:pPr algn="l" rtl="0"/>
            <a:r>
              <a:rPr lang="es" b="0" i="0" u="none" baseline="0"/>
              <a:t>Entorno de trabajo de parto y parto</a:t>
            </a:r>
          </a:p>
        </p:txBody>
      </p:sp>
      <p:pic>
        <p:nvPicPr>
          <p:cNvPr id="4" name="Picture 3" descr="Doctor wearing PPE handing a new baby to its mother" title="Doctor wearing PPE handing a new baby to m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553247"/>
            <a:ext cx="2938760" cy="4405050"/>
          </a:xfrm>
          <a:prstGeom prst="rect">
            <a:avLst/>
          </a:prstGeom>
        </p:spPr>
      </p:pic>
    </p:spTree>
    <p:extLst>
      <p:ext uri="{BB962C8B-B14F-4D97-AF65-F5344CB8AC3E}">
        <p14:creationId xmlns:p14="http://schemas.microsoft.com/office/powerpoint/2010/main" val="60054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3879"/>
            <a:ext cx="8153400" cy="1112806"/>
          </a:xfrm>
        </p:spPr>
        <p:txBody>
          <a:bodyPr/>
          <a:lstStyle/>
          <a:p>
            <a:pPr algn="l" rtl="0"/>
            <a:r>
              <a:rPr lang="es" sz="3200" b="1" i="0" u="none" baseline="0"/>
              <a:t>Qué decir a los pacientes </a:t>
            </a:r>
            <a:br>
              <a:rPr lang="es" sz="3200"/>
            </a:br>
            <a:r>
              <a:rPr lang="es" sz="2400" b="0" i="0" u="none" baseline="0"/>
              <a:t>acerca del zika</a:t>
            </a:r>
          </a:p>
        </p:txBody>
      </p:sp>
    </p:spTree>
    <p:extLst>
      <p:ext uri="{BB962C8B-B14F-4D97-AF65-F5344CB8AC3E}">
        <p14:creationId xmlns:p14="http://schemas.microsoft.com/office/powerpoint/2010/main" val="39897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44681"/>
            <a:ext cx="4091263" cy="3394472"/>
          </a:xfrm>
        </p:spPr>
        <p:txBody>
          <a:bodyPr>
            <a:normAutofit fontScale="92500"/>
          </a:bodyPr>
          <a:lstStyle/>
          <a:p>
            <a:pPr algn="l" rtl="0"/>
            <a:r>
              <a:rPr lang="es" b="0" i="0" u="none" baseline="0"/>
              <a:t>Las mujeres embarazadas no deben viajar a áreas con riesgo de zika.</a:t>
            </a:r>
          </a:p>
          <a:p>
            <a:pPr lvl="1" algn="l" rtl="0"/>
            <a:r>
              <a:rPr lang="es" b="0" i="0" u="none" baseline="0"/>
              <a:t>Si deben viajar a áreas con riesgo de zika, deben protegerse de las picaduras de mosquitos y tomar medidas para prevenir la transmisión sexual durante y después del viaje.</a:t>
            </a:r>
          </a:p>
          <a:p>
            <a:pPr algn="l" rtl="0"/>
            <a:r>
              <a:rPr lang="es" b="0" i="0" u="none" baseline="0"/>
              <a:t>Las mujeres y sus parejas que están planeando un embarazo deben evitar los viajes no necesarios a áreas con avisos para viajeros de los CDC sobre el zika.</a:t>
            </a:r>
          </a:p>
          <a:p>
            <a:endParaRPr lang="es" dirty="0"/>
          </a:p>
        </p:txBody>
      </p:sp>
      <p:sp>
        <p:nvSpPr>
          <p:cNvPr id="3" name="Title 2"/>
          <p:cNvSpPr>
            <a:spLocks noGrp="1"/>
          </p:cNvSpPr>
          <p:nvPr>
            <p:ph type="title"/>
          </p:nvPr>
        </p:nvSpPr>
        <p:spPr/>
        <p:txBody>
          <a:bodyPr/>
          <a:lstStyle/>
          <a:p>
            <a:pPr algn="l" rtl="0"/>
            <a:r>
              <a:rPr lang="es" b="0" i="0" u="none" baseline="0"/>
              <a:t>Viajes </a:t>
            </a:r>
          </a:p>
        </p:txBody>
      </p:sp>
      <p:pic>
        <p:nvPicPr>
          <p:cNvPr id="4" name="Picture 3" title="Glob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4368" y="926527"/>
            <a:ext cx="3710560" cy="3494111"/>
          </a:xfrm>
          <a:prstGeom prst="rect">
            <a:avLst/>
          </a:prstGeom>
        </p:spPr>
      </p:pic>
      <p:sp>
        <p:nvSpPr>
          <p:cNvPr id="6" name="Rectangle 5"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title="Pregnant wom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62279" y="1581150"/>
            <a:ext cx="1121034" cy="3432682"/>
          </a:xfrm>
          <a:prstGeom prst="rect">
            <a:avLst/>
          </a:prstGeom>
        </p:spPr>
      </p:pic>
    </p:spTree>
    <p:extLst>
      <p:ext uri="{BB962C8B-B14F-4D97-AF65-F5344CB8AC3E}">
        <p14:creationId xmlns:p14="http://schemas.microsoft.com/office/powerpoint/2010/main" val="3785456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1" y="1445973"/>
            <a:ext cx="5283831" cy="3394472"/>
          </a:xfrm>
        </p:spPr>
        <p:txBody>
          <a:bodyPr>
            <a:normAutofit/>
          </a:bodyPr>
          <a:lstStyle/>
          <a:p>
            <a:pPr algn="l" rtl="0"/>
            <a:r>
              <a:rPr lang="es" b="0" i="0" u="none" baseline="0" dirty="0"/>
              <a:t>No existe vacuna ni medicamento para el zika.</a:t>
            </a:r>
          </a:p>
          <a:p>
            <a:pPr algn="l" rtl="0"/>
            <a:r>
              <a:rPr lang="es" b="0" i="0" u="none" baseline="0" dirty="0"/>
              <a:t>Tratar los síntomas del zika</a:t>
            </a:r>
          </a:p>
          <a:p>
            <a:pPr lvl="1" algn="l" rtl="0"/>
            <a:r>
              <a:rPr lang="es" b="0" i="0" u="none" baseline="0" dirty="0"/>
              <a:t>Descansar</a:t>
            </a:r>
          </a:p>
          <a:p>
            <a:pPr lvl="1" algn="l" rtl="0"/>
            <a:r>
              <a:rPr lang="es" b="0" i="0" u="none" baseline="0" dirty="0"/>
              <a:t>Tomar líquidos para evitar la deshidratación</a:t>
            </a:r>
          </a:p>
          <a:p>
            <a:pPr lvl="1" algn="l" rtl="0"/>
            <a:r>
              <a:rPr lang="es" b="0" i="0" u="none" baseline="0" dirty="0"/>
              <a:t>Tomar acetaminofeno (Tylenol®) para bajar la fiebre y aliviar el dolor.</a:t>
            </a:r>
          </a:p>
          <a:p>
            <a:endParaRPr lang="es" sz="2400" dirty="0"/>
          </a:p>
        </p:txBody>
      </p:sp>
      <p:sp>
        <p:nvSpPr>
          <p:cNvPr id="3" name="Title 2"/>
          <p:cNvSpPr>
            <a:spLocks noGrp="1"/>
          </p:cNvSpPr>
          <p:nvPr>
            <p:ph type="title"/>
          </p:nvPr>
        </p:nvSpPr>
        <p:spPr>
          <a:xfrm>
            <a:off x="143381" y="361905"/>
            <a:ext cx="6920533" cy="921836"/>
          </a:xfrm>
        </p:spPr>
        <p:txBody>
          <a:bodyPr/>
          <a:lstStyle/>
          <a:p>
            <a:pPr algn="l" rtl="0"/>
            <a:r>
              <a:rPr lang="es" b="0" i="0" u="none" baseline="0" dirty="0"/>
              <a:t>Tratamiento de pacientes con resultado positivo</a:t>
            </a:r>
          </a:p>
        </p:txBody>
      </p:sp>
      <p:pic>
        <p:nvPicPr>
          <p:cNvPr id="5" name="Picture 4"/>
          <p:cNvPicPr>
            <a:picLocks noChangeAspect="1"/>
          </p:cNvPicPr>
          <p:nvPr/>
        </p:nvPicPr>
        <p:blipFill>
          <a:blip r:embed="rId3"/>
          <a:stretch>
            <a:fillRect/>
          </a:stretch>
        </p:blipFill>
        <p:spPr>
          <a:xfrm>
            <a:off x="5414368" y="1114508"/>
            <a:ext cx="3490925" cy="3038719"/>
          </a:xfrm>
          <a:prstGeom prst="rect">
            <a:avLst/>
          </a:prstGeom>
        </p:spPr>
      </p:pic>
    </p:spTree>
    <p:extLst>
      <p:ext uri="{BB962C8B-B14F-4D97-AF65-F5344CB8AC3E}">
        <p14:creationId xmlns:p14="http://schemas.microsoft.com/office/powerpoint/2010/main" val="137369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sz="2000" b="0" i="0" u="none" baseline="0"/>
              <a:t>Picadura de un mosquito infectado </a:t>
            </a:r>
          </a:p>
          <a:p>
            <a:pPr algn="l" rtl="0"/>
            <a:r>
              <a:rPr lang="es" sz="2000" b="0" i="0" u="none" baseline="0"/>
              <a:t>Materno-fetal</a:t>
            </a:r>
          </a:p>
          <a:p>
            <a:pPr lvl="1" algn="l" rtl="0"/>
            <a:r>
              <a:rPr lang="es" sz="1800" b="0" i="0" u="none" baseline="0"/>
              <a:t>Periconcepcional</a:t>
            </a:r>
            <a:endParaRPr lang="es" sz="1800" dirty="0"/>
          </a:p>
          <a:p>
            <a:pPr lvl="1" algn="l" rtl="0"/>
            <a:r>
              <a:rPr lang="es" sz="1800" b="0" i="0" u="none" baseline="0"/>
              <a:t>Intrauterina</a:t>
            </a:r>
          </a:p>
          <a:p>
            <a:pPr lvl="1" algn="l" rtl="0"/>
            <a:r>
              <a:rPr lang="es" sz="1800" b="0" i="0" u="none" baseline="0"/>
              <a:t>Perinatal</a:t>
            </a:r>
          </a:p>
          <a:p>
            <a:pPr algn="l" rtl="0"/>
            <a:r>
              <a:rPr lang="es" sz="2000" b="0" i="0" u="none" baseline="0"/>
              <a:t>Transmisión sexual a través de una persona infectada a su(s) pareja(s) sexual(es)</a:t>
            </a:r>
          </a:p>
          <a:p>
            <a:pPr algn="l" rtl="0"/>
            <a:r>
              <a:rPr lang="es" sz="2000" b="0" i="0" u="none" baseline="0"/>
              <a:t>Exposición en laboratorio</a:t>
            </a:r>
          </a:p>
          <a:p>
            <a:pPr marL="0" indent="0" algn="l" rtl="0">
              <a:buNone/>
            </a:pPr>
            <a:endParaRPr lang="es" sz="2400" dirty="0"/>
          </a:p>
        </p:txBody>
      </p:sp>
      <p:sp>
        <p:nvSpPr>
          <p:cNvPr id="3" name="Title 2"/>
          <p:cNvSpPr>
            <a:spLocks noGrp="1"/>
          </p:cNvSpPr>
          <p:nvPr>
            <p:ph type="title"/>
          </p:nvPr>
        </p:nvSpPr>
        <p:spPr/>
        <p:txBody>
          <a:bodyPr>
            <a:normAutofit/>
          </a:bodyPr>
          <a:lstStyle/>
          <a:p>
            <a:pPr algn="l" rtl="0"/>
            <a:r>
              <a:rPr lang="es" sz="2400" b="0" i="0" u="none" baseline="0"/>
              <a:t>Transmisión</a:t>
            </a:r>
          </a:p>
        </p:txBody>
      </p:sp>
      <p:sp>
        <p:nvSpPr>
          <p:cNvPr id="7" name="Oval 6" descr="circle"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s" b="0" i="0" u="none" baseline="0"/>
              <a:t>Protegerse de las picaduras de mosquitos durante la primera semana de la enfermedad, que es cuando el virus del Zika está presente en la sangre. </a:t>
            </a:r>
          </a:p>
          <a:p>
            <a:pPr algn="l" rtl="0"/>
            <a:r>
              <a:rPr lang="es" b="0" i="0" u="none" baseline="0"/>
              <a:t>Una persona infectada puede transmitir el virus a un mosquito que la pique.</a:t>
            </a:r>
          </a:p>
          <a:p>
            <a:pPr algn="l" rtl="0"/>
            <a:r>
              <a:rPr lang="es" b="0" i="0" u="none" baseline="0"/>
              <a:t>Un mosquito infectado puede propagar el virus a otras personas.</a:t>
            </a:r>
          </a:p>
          <a:p>
            <a:endParaRPr lang="es" dirty="0"/>
          </a:p>
        </p:txBody>
      </p:sp>
      <p:sp>
        <p:nvSpPr>
          <p:cNvPr id="3" name="Title 2"/>
          <p:cNvSpPr>
            <a:spLocks noGrp="1"/>
          </p:cNvSpPr>
          <p:nvPr>
            <p:ph type="title"/>
          </p:nvPr>
        </p:nvSpPr>
        <p:spPr/>
        <p:txBody>
          <a:bodyPr/>
          <a:lstStyle/>
          <a:p>
            <a:pPr algn="l" rtl="0"/>
            <a:r>
              <a:rPr lang="es" b="0" i="0" u="none" baseline="0"/>
              <a:t>Pacientes con zika</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p:cNvPicPr>
            <a:picLocks noChangeAspect="1"/>
          </p:cNvPicPr>
          <p:nvPr/>
        </p:nvPicPr>
        <p:blipFill>
          <a:blip r:embed="rId3"/>
          <a:stretch>
            <a:fillRect/>
          </a:stretch>
        </p:blipFill>
        <p:spPr>
          <a:xfrm>
            <a:off x="6864741" y="982311"/>
            <a:ext cx="1011347" cy="3144371"/>
          </a:xfrm>
          <a:prstGeom prst="rect">
            <a:avLst/>
          </a:prstGeom>
        </p:spPr>
      </p:pic>
    </p:spTree>
    <p:extLst>
      <p:ext uri="{BB962C8B-B14F-4D97-AF65-F5344CB8AC3E}">
        <p14:creationId xmlns:p14="http://schemas.microsoft.com/office/powerpoint/2010/main" val="2949573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s" b="0" i="0" u="none" baseline="0" dirty="0"/>
              <a:t>Use camisas de manga larga y pantalones largos.</a:t>
            </a:r>
          </a:p>
          <a:p>
            <a:pPr algn="l" rtl="0"/>
            <a:r>
              <a:rPr lang="es" b="0" i="0" u="none" baseline="0" dirty="0"/>
              <a:t>Permanezca y duerma en sitios con aire acondicionado y mallas en ventanas y puertas para impedir la entrada de los mosquitos.</a:t>
            </a:r>
          </a:p>
          <a:p>
            <a:pPr algn="l" rtl="0"/>
            <a:r>
              <a:rPr lang="es" b="0" i="0" u="none" baseline="0" dirty="0"/>
              <a:t>Tome medidas para </a:t>
            </a:r>
            <a:r>
              <a:rPr lang="es" b="0" i="0" u="none" baseline="0" dirty="0">
                <a:hlinkClick r:id="rId3"/>
              </a:rPr>
              <a:t>controlar los mosquitos dentro y fuera de su casa</a:t>
            </a:r>
            <a:r>
              <a:rPr lang="es" b="0" i="0" u="none" baseline="0" dirty="0"/>
              <a:t>.</a:t>
            </a:r>
          </a:p>
          <a:p>
            <a:pPr algn="l" rtl="0"/>
            <a:r>
              <a:rPr lang="es" b="0" i="0" u="none" baseline="0" dirty="0"/>
              <a:t>Duerma con mosquitero si no tiene aire acondicionado ni mallas en ventanas y puertas o si duerme al aire libre.</a:t>
            </a:r>
          </a:p>
          <a:p>
            <a:endParaRPr lang="es" dirty="0"/>
          </a:p>
        </p:txBody>
      </p:sp>
      <p:sp>
        <p:nvSpPr>
          <p:cNvPr id="3" name="Title 2"/>
          <p:cNvSpPr>
            <a:spLocks noGrp="1"/>
          </p:cNvSpPr>
          <p:nvPr>
            <p:ph type="title"/>
          </p:nvPr>
        </p:nvSpPr>
        <p:spPr/>
        <p:txBody>
          <a:bodyPr/>
          <a:lstStyle/>
          <a:p>
            <a:pPr algn="l" rtl="0"/>
            <a:r>
              <a:rPr lang="es" b="0" i="0" u="none" baseline="0"/>
              <a:t>Prevención del zika: Protección contra las picaduras de mosquitos</a:t>
            </a:r>
          </a:p>
        </p:txBody>
      </p:sp>
      <p:sp>
        <p:nvSpPr>
          <p:cNvPr id="5" name="Rectangle 4"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title="House highlighting the screen on the doo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7372" y="859246"/>
            <a:ext cx="3832096" cy="3429726"/>
          </a:xfrm>
          <a:prstGeom prst="rect">
            <a:avLst/>
          </a:prstGeom>
        </p:spPr>
      </p:pic>
    </p:spTree>
    <p:extLst>
      <p:ext uri="{BB962C8B-B14F-4D97-AF65-F5344CB8AC3E}">
        <p14:creationId xmlns:p14="http://schemas.microsoft.com/office/powerpoint/2010/main" val="1037343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s" b="0" i="0" u="none" baseline="0" dirty="0"/>
              <a:t>Use repelentes de insectos </a:t>
            </a:r>
            <a:r>
              <a:rPr lang="es" b="0" i="0" u="none" baseline="0" dirty="0">
                <a:hlinkClick r:id="rId3"/>
              </a:rPr>
              <a:t>registrados en la Agencia de Protección Ambiental (EPA)</a:t>
            </a:r>
            <a:r>
              <a:rPr lang="es" b="0" i="0" u="none" baseline="0" dirty="0"/>
              <a:t> que contengan uno de los siguientes ingredientes activos: DEET, picaridina, IR3535, aceite de eucalipto de limón o para-mentano-diol, o 2-undecanona.</a:t>
            </a:r>
          </a:p>
          <a:p>
            <a:pPr algn="l" rtl="0"/>
            <a:r>
              <a:rPr lang="es" b="0" i="0" u="none" baseline="0" dirty="0"/>
              <a:t>Siempre siga las instrucciones en la etiqueta del producto.</a:t>
            </a:r>
          </a:p>
          <a:p>
            <a:pPr algn="l" rtl="0"/>
            <a:r>
              <a:rPr lang="es" b="0" i="0" u="none" baseline="0" dirty="0"/>
              <a:t>No rocíe el repelente sobre la piel que se encuentra cubierta por la ropa.</a:t>
            </a:r>
          </a:p>
          <a:p>
            <a:pPr algn="l" rtl="0"/>
            <a:r>
              <a:rPr lang="es" b="0" i="0" u="none" baseline="0" dirty="0"/>
              <a:t>Si también va a usar protector solar, aplíquelo antes del repelente de insectos.</a:t>
            </a:r>
          </a:p>
          <a:p>
            <a:endParaRPr lang="es" dirty="0"/>
          </a:p>
        </p:txBody>
      </p:sp>
      <p:sp>
        <p:nvSpPr>
          <p:cNvPr id="3" name="Title 2"/>
          <p:cNvSpPr>
            <a:spLocks noGrp="1"/>
          </p:cNvSpPr>
          <p:nvPr>
            <p:ph type="title"/>
          </p:nvPr>
        </p:nvSpPr>
        <p:spPr/>
        <p:txBody>
          <a:bodyPr/>
          <a:lstStyle/>
          <a:p>
            <a:pPr algn="l" rtl="0"/>
            <a:r>
              <a:rPr lang="es" b="0" i="0" u="none" baseline="0"/>
              <a:t>Prevención del zika: Protección contra las picaduras de mosquitos</a:t>
            </a:r>
          </a:p>
        </p:txBody>
      </p:sp>
      <p:pic>
        <p:nvPicPr>
          <p:cNvPr id="4" name="Picture 3"/>
          <p:cNvPicPr>
            <a:picLocks noChangeAspect="1"/>
          </p:cNvPicPr>
          <p:nvPr/>
        </p:nvPicPr>
        <p:blipFill>
          <a:blip r:embed="rId4"/>
          <a:stretch>
            <a:fillRect/>
          </a:stretch>
        </p:blipFill>
        <p:spPr>
          <a:xfrm>
            <a:off x="6864741" y="965698"/>
            <a:ext cx="1011347" cy="3144371"/>
          </a:xfrm>
          <a:prstGeom prst="rect">
            <a:avLst/>
          </a:prstGeom>
        </p:spPr>
      </p:pic>
    </p:spTree>
    <p:extLst>
      <p:ext uri="{BB962C8B-B14F-4D97-AF65-F5344CB8AC3E}">
        <p14:creationId xmlns:p14="http://schemas.microsoft.com/office/powerpoint/2010/main" val="1621846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rtl="0"/>
            <a:r>
              <a:rPr lang="es" b="0" i="0" u="none" baseline="0"/>
              <a:t>Prevención del zika: Protección contra las picaduras de mosquitos</a:t>
            </a:r>
          </a:p>
        </p:txBody>
      </p:sp>
      <p:sp>
        <p:nvSpPr>
          <p:cNvPr id="2" name="Content Placeholder 1"/>
          <p:cNvSpPr>
            <a:spLocks noGrp="1"/>
          </p:cNvSpPr>
          <p:nvPr>
            <p:ph idx="1"/>
          </p:nvPr>
        </p:nvSpPr>
        <p:spPr>
          <a:xfrm>
            <a:off x="457200" y="1200151"/>
            <a:ext cx="4802697" cy="3452531"/>
          </a:xfrm>
        </p:spPr>
        <p:txBody>
          <a:bodyPr>
            <a:normAutofit/>
          </a:bodyPr>
          <a:lstStyle/>
          <a:p>
            <a:pPr algn="l" rtl="0"/>
            <a:r>
              <a:rPr lang="es" b="0" i="0" u="none" baseline="0"/>
              <a:t>No use repelente de insectos en bebés menores de 2 meses.</a:t>
            </a:r>
          </a:p>
          <a:p>
            <a:pPr algn="l" rtl="0"/>
            <a:r>
              <a:rPr lang="es" b="0" i="0" u="none" baseline="0"/>
              <a:t>No use productos que contengan aceite de eucalipto de limón o para-mentano-diol en niños menores de 3 años.</a:t>
            </a:r>
          </a:p>
          <a:p>
            <a:pPr algn="l" rtl="0"/>
            <a:r>
              <a:rPr lang="es" b="0" i="0" u="none" baseline="0"/>
              <a:t>Vestir a los niños con ropas que cubran los brazos y las piernas.</a:t>
            </a:r>
          </a:p>
          <a:p>
            <a:pPr algn="l" rtl="0"/>
            <a:r>
              <a:rPr lang="es" b="0" i="0" u="none" baseline="0"/>
              <a:t>No aplique repelente de insectos en las manos, los ojos, la boca ni en la piel irritada o lastimada de un niño.</a:t>
            </a:r>
          </a:p>
          <a:p>
            <a:endParaRPr lang="es" dirty="0"/>
          </a:p>
        </p:txBody>
      </p:sp>
      <p:pic>
        <p:nvPicPr>
          <p:cNvPr id="6" name="Picture 5" title="Picture of repellent being sprayed on a hand and father  applying repellent to a child's face using his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498828"/>
            <a:ext cx="8543418" cy="701323"/>
          </a:xfrm>
        </p:spPr>
        <p:txBody>
          <a:bodyPr/>
          <a:lstStyle/>
          <a:p>
            <a:pPr algn="l" rtl="0"/>
            <a:r>
              <a:rPr lang="es" b="0" i="0" u="none" baseline="0"/>
              <a:t>Recursos adicionales</a:t>
            </a:r>
          </a:p>
        </p:txBody>
      </p:sp>
      <p:sp>
        <p:nvSpPr>
          <p:cNvPr id="3" name="Content Placeholder 2"/>
          <p:cNvSpPr>
            <a:spLocks noGrp="1"/>
          </p:cNvSpPr>
          <p:nvPr>
            <p:ph idx="1"/>
          </p:nvPr>
        </p:nvSpPr>
        <p:spPr/>
        <p:txBody>
          <a:bodyPr/>
          <a:lstStyle/>
          <a:p>
            <a:pPr algn="l" rtl="0"/>
            <a:r>
              <a:rPr lang="es" b="0" i="0" u="none" baseline="0" dirty="0">
                <a:solidFill>
                  <a:srgbClr val="0070C0"/>
                </a:solidFill>
                <a:hlinkClick r:id="rId3"/>
              </a:rPr>
              <a:t>http://espanol.cdc.gov/zika</a:t>
            </a:r>
            <a:r>
              <a:rPr lang="es" b="0" i="0" u="none" baseline="0" dirty="0">
                <a:solidFill>
                  <a:srgbClr val="0070C0"/>
                </a:solidFill>
              </a:rPr>
              <a:t> </a:t>
            </a:r>
          </a:p>
          <a:p>
            <a:pPr algn="l" rtl="0"/>
            <a:r>
              <a:rPr lang="es" b="0" i="0" u="none" baseline="0" dirty="0">
                <a:solidFill>
                  <a:srgbClr val="0070C0"/>
                </a:solidFill>
                <a:hlinkClick r:id="rId4"/>
              </a:rPr>
              <a:t>http://espanol.cdc.gov/zika/hc-providers/index.html</a:t>
            </a:r>
            <a:endParaRPr lang="es" dirty="0">
              <a:solidFill>
                <a:srgbClr val="0070C0"/>
              </a:solidFill>
            </a:endParaRPr>
          </a:p>
          <a:p>
            <a:endParaRPr lang="es" dirty="0"/>
          </a:p>
        </p:txBody>
      </p:sp>
      <p:sp>
        <p:nvSpPr>
          <p:cNvPr id="4" name="Rectangle 3"/>
          <p:cNvSpPr/>
          <p:nvPr/>
        </p:nvSpPr>
        <p:spPr>
          <a:xfrm>
            <a:off x="472190" y="3987342"/>
            <a:ext cx="8199620" cy="276999"/>
          </a:xfrm>
          <a:prstGeom prst="rect">
            <a:avLst/>
          </a:prstGeom>
        </p:spPr>
        <p:txBody>
          <a:bodyPr wrap="square">
            <a:spAutoFit/>
          </a:bodyPr>
          <a:lstStyle/>
          <a:p>
            <a:pPr algn="ctr" rtl="0"/>
            <a:r>
              <a:rPr lang="es" sz="1200" b="0" i="0" u="none" baseline="0" dirty="0">
                <a:solidFill>
                  <a:srgbClr val="000000"/>
                </a:solidFill>
                <a:latin typeface="Arial" panose="020B0604020202020204" pitchFamily="34" charset="0"/>
              </a:rPr>
              <a:t>Versión accesible, disponible en idioma inglés: </a:t>
            </a:r>
            <a:r>
              <a:rPr lang="es" sz="1200" b="0" i="0" u="none" baseline="0" dirty="0">
                <a:solidFill>
                  <a:srgbClr val="000000"/>
                </a:solidFill>
                <a:latin typeface="Arial" panose="020B0604020202020204" pitchFamily="34" charset="0"/>
                <a:hlinkClick r:id="rId5"/>
              </a:rPr>
              <a:t>http://www.cdc.gov/zika/comm-resources/clinicianppt.pptx</a:t>
            </a:r>
            <a:endParaRPr lang="es" sz="1200" dirty="0"/>
          </a:p>
        </p:txBody>
      </p:sp>
    </p:spTree>
    <p:extLst>
      <p:ext uri="{BB962C8B-B14F-4D97-AF65-F5344CB8AC3E}">
        <p14:creationId xmlns:p14="http://schemas.microsoft.com/office/powerpoint/2010/main" val="261317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r>
              <a:rPr lang="es" b="0" i="0" u="none" baseline="0"/>
              <a:t>El virus del Zika se puede transmitir a través de transfusiones de sangre. </a:t>
            </a:r>
          </a:p>
          <a:p>
            <a:pPr algn="l" rtl="0"/>
            <a:r>
              <a:rPr lang="es" b="0" i="0" u="none" baseline="0"/>
              <a:t>Se ha detectado virus del Zika en leche materna.</a:t>
            </a:r>
            <a:r>
              <a:rPr lang="es" sz="1400" b="0" i="0" u="none" baseline="0"/>
              <a:t> </a:t>
            </a:r>
            <a:endParaRPr lang="es" dirty="0"/>
          </a:p>
          <a:p>
            <a:pPr lvl="1" algn="l" rtl="0"/>
            <a:r>
              <a:rPr lang="es" b="0" i="0" u="none" baseline="0"/>
              <a:t>No hay reportes de transmisión de la infección por el virus del Zika a través de la lactancia materna.</a:t>
            </a:r>
          </a:p>
          <a:p>
            <a:pPr lvl="1" algn="l" rtl="0"/>
            <a:r>
              <a:rPr lang="es" b="0" i="0" u="none" baseline="0"/>
              <a:t>Según la evidencia disponible, los beneficios de amamantar al bebé superan cualquier riesgo posible.</a:t>
            </a:r>
          </a:p>
          <a:p>
            <a:pPr marL="0" indent="0" algn="l" rtl="0">
              <a:buNone/>
            </a:pPr>
            <a:endParaRPr lang="es" dirty="0"/>
          </a:p>
        </p:txBody>
      </p:sp>
      <p:sp>
        <p:nvSpPr>
          <p:cNvPr id="3" name="Title 2"/>
          <p:cNvSpPr>
            <a:spLocks noGrp="1"/>
          </p:cNvSpPr>
          <p:nvPr>
            <p:ph type="title"/>
          </p:nvPr>
        </p:nvSpPr>
        <p:spPr/>
        <p:txBody>
          <a:bodyPr>
            <a:normAutofit/>
          </a:bodyPr>
          <a:lstStyle/>
          <a:p>
            <a:pPr algn="l" rtl="0"/>
            <a:r>
              <a:rPr lang="es" b="0" i="0" u="none" baseline="0"/>
              <a:t>Transmisión</a:t>
            </a:r>
            <a:endParaRPr lang="es" sz="2400" dirty="0"/>
          </a:p>
        </p:txBody>
      </p:sp>
      <p:sp>
        <p:nvSpPr>
          <p:cNvPr id="7" name="Oval 6" descr="circle" title="circle"/>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a:p>
        </p:txBody>
      </p:sp>
      <p:pic>
        <p:nvPicPr>
          <p:cNvPr id="6" name="Picture 5" title="Graphic of mosquit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687" y="728798"/>
            <a:ext cx="1325832" cy="1061660"/>
          </a:xfrm>
          <a:prstGeom prst="rect">
            <a:avLst/>
          </a:prstGeom>
        </p:spPr>
      </p:pic>
      <p:sp>
        <p:nvSpPr>
          <p:cNvPr id="8" name="Rectangle 7" descr="Ba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title="Pregnant woma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20468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5139560" cy="3394472"/>
          </a:xfrm>
        </p:spPr>
        <p:txBody>
          <a:bodyPr>
            <a:normAutofit lnSpcReduction="10000"/>
          </a:bodyPr>
          <a:lstStyle/>
          <a:p>
            <a:pPr algn="l" rtl="0"/>
            <a:r>
              <a:rPr lang="es" sz="1800" b="0" i="0" u="none" baseline="0" dirty="0"/>
              <a:t>Índice de infección:  73 % (95 % c/IC: 68–77)</a:t>
            </a:r>
          </a:p>
          <a:p>
            <a:pPr algn="l" rtl="0"/>
            <a:r>
              <a:rPr lang="es" sz="1800" b="0" i="0" u="none" baseline="0" dirty="0"/>
              <a:t>Índice de cuadro sintomático en personas infectadas:  18 % (95 % c/IC: 10–27)</a:t>
            </a:r>
          </a:p>
          <a:p>
            <a:pPr algn="l" rtl="0"/>
            <a:r>
              <a:rPr lang="es" sz="1800" b="0" i="0" u="none" baseline="0" dirty="0"/>
              <a:t>Todos los grupos etarios afectados</a:t>
            </a:r>
          </a:p>
          <a:p>
            <a:pPr algn="l" rtl="0"/>
            <a:r>
              <a:rPr lang="es" sz="1800" b="0" i="0" u="none" baseline="0" dirty="0"/>
              <a:t>Los adultos son más propensos a buscar atención médica</a:t>
            </a:r>
          </a:p>
          <a:p>
            <a:pPr algn="l" rtl="0"/>
            <a:r>
              <a:rPr lang="es" sz="1800" b="0" i="0" u="none" baseline="0" dirty="0"/>
              <a:t>Los cuadros clínicos no son graves, y las hospitalizaciones y muertes son poco frecuentes</a:t>
            </a:r>
            <a:endParaRPr lang="es" dirty="0"/>
          </a:p>
          <a:p>
            <a:pPr marL="0" indent="0" algn="l" rtl="0">
              <a:buNone/>
            </a:pPr>
            <a:endParaRPr lang="es" sz="1300" dirty="0"/>
          </a:p>
          <a:p>
            <a:pPr marL="0" indent="0" algn="l" rtl="0">
              <a:buNone/>
            </a:pPr>
            <a:r>
              <a:rPr lang="es" sz="1300" b="0" i="0" u="none" baseline="0" dirty="0"/>
              <a:t>Nota: Índices con base en un estudio serológico realizado en la isla Yap en 2007 (población: 7391 habitantes)</a:t>
            </a:r>
          </a:p>
        </p:txBody>
      </p:sp>
      <p:sp>
        <p:nvSpPr>
          <p:cNvPr id="3" name="Title 2"/>
          <p:cNvSpPr>
            <a:spLocks noGrp="1"/>
          </p:cNvSpPr>
          <p:nvPr>
            <p:ph type="title"/>
          </p:nvPr>
        </p:nvSpPr>
        <p:spPr/>
        <p:txBody>
          <a:bodyPr>
            <a:normAutofit/>
          </a:bodyPr>
          <a:lstStyle/>
          <a:p>
            <a:pPr algn="l" rtl="0">
              <a:lnSpc>
                <a:spcPct val="100000"/>
              </a:lnSpc>
            </a:pPr>
            <a:r>
              <a:rPr lang="es" sz="2400" b="0" i="0" u="none" baseline="0"/>
              <a:t>Incidencia y tasa de ataque del virus del Zika en Yap, 2007</a:t>
            </a:r>
          </a:p>
        </p:txBody>
      </p:sp>
      <p:pic>
        <p:nvPicPr>
          <p:cNvPr id="5" name="Picture 4"/>
          <p:cNvPicPr>
            <a:picLocks noChangeAspect="1"/>
          </p:cNvPicPr>
          <p:nvPr/>
        </p:nvPicPr>
        <p:blipFill>
          <a:blip r:embed="rId3"/>
          <a:stretch>
            <a:fillRect/>
          </a:stretch>
        </p:blipFill>
        <p:spPr>
          <a:xfrm>
            <a:off x="5414368" y="1114508"/>
            <a:ext cx="3490925" cy="3038719"/>
          </a:xfrm>
          <a:prstGeom prst="rect">
            <a:avLst/>
          </a:prstGeom>
        </p:spPr>
      </p:pic>
    </p:spTree>
    <p:extLst>
      <p:ext uri="{BB962C8B-B14F-4D97-AF65-F5344CB8AC3E}">
        <p14:creationId xmlns:p14="http://schemas.microsoft.com/office/powerpoint/2010/main" val="64030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02202"/>
            <a:ext cx="4402253" cy="3394472"/>
          </a:xfrm>
        </p:spPr>
        <p:txBody>
          <a:bodyPr>
            <a:normAutofit/>
          </a:bodyPr>
          <a:lstStyle/>
          <a:p>
            <a:pPr algn="l" rtl="0"/>
            <a:r>
              <a:rPr lang="es" sz="1600" b="0" i="0" u="none" baseline="0"/>
              <a:t>El período de incubación de la enfermedad por el virus del Zika es de 3 a 14 días.</a:t>
            </a:r>
          </a:p>
          <a:p>
            <a:pPr algn="l" rtl="0"/>
            <a:r>
              <a:rPr lang="es" sz="1600" b="0" i="0" u="none" baseline="0"/>
              <a:t>La viremia dura de unos días a 1 semana.</a:t>
            </a:r>
          </a:p>
          <a:p>
            <a:pPr algn="l" rtl="0"/>
            <a:r>
              <a:rPr lang="es" sz="1600" b="0" i="0" u="none" baseline="0"/>
              <a:t>Algunas mujeres embarazadas infectadas pueden tener evidencia del virus del Zika en sangre por más tiempo de lo previsto.</a:t>
            </a:r>
          </a:p>
          <a:p>
            <a:pPr algn="l" rtl="0"/>
            <a:r>
              <a:rPr lang="es" sz="1600" b="0" i="0" u="none" baseline="0"/>
              <a:t>El virus permanece en el semen y en la orina por más tiempo que en la sangre.</a:t>
            </a:r>
          </a:p>
          <a:p>
            <a:endParaRPr lang="es" sz="1200" dirty="0"/>
          </a:p>
        </p:txBody>
      </p:sp>
      <p:sp>
        <p:nvSpPr>
          <p:cNvPr id="3" name="Title 2"/>
          <p:cNvSpPr>
            <a:spLocks noGrp="1"/>
          </p:cNvSpPr>
          <p:nvPr>
            <p:ph type="title"/>
          </p:nvPr>
        </p:nvSpPr>
        <p:spPr/>
        <p:txBody>
          <a:bodyPr/>
          <a:lstStyle/>
          <a:p>
            <a:pPr algn="l" rtl="0"/>
            <a:r>
              <a:rPr lang="es" b="0" i="0" u="none" baseline="0"/>
              <a:t>Incubación y viremia</a:t>
            </a:r>
          </a:p>
        </p:txBody>
      </p:sp>
      <p:pic>
        <p:nvPicPr>
          <p:cNvPr id="5" name="Picture 4" title="Pregnant woman getting bit by a mosquito"/>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723" y="1393031"/>
            <a:ext cx="1508643" cy="3621881"/>
          </a:xfrm>
          <a:prstGeom prst="rect">
            <a:avLst/>
          </a:prstGeom>
        </p:spPr>
      </p:pic>
      <p:sp>
        <p:nvSpPr>
          <p:cNvPr id="4" name="Right Arrow 3" descr="3 - 14 days"/>
          <p:cNvSpPr/>
          <p:nvPr/>
        </p:nvSpPr>
        <p:spPr>
          <a:xfrm>
            <a:off x="6354975" y="2689249"/>
            <a:ext cx="1185863" cy="42148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8" name="TextBox 7" title="Arrow to indicate the passage of 3-14 days"/>
          <p:cNvSpPr txBox="1"/>
          <p:nvPr/>
        </p:nvSpPr>
        <p:spPr>
          <a:xfrm>
            <a:off x="6415757" y="2768633"/>
            <a:ext cx="950901" cy="261610"/>
          </a:xfrm>
          <a:prstGeom prst="rect">
            <a:avLst/>
          </a:prstGeom>
          <a:noFill/>
        </p:spPr>
        <p:txBody>
          <a:bodyPr wrap="none" rtlCol="0">
            <a:spAutoFit/>
          </a:bodyPr>
          <a:lstStyle/>
          <a:p>
            <a:pPr algn="l" rtl="0"/>
            <a:r>
              <a:rPr lang="es" sz="1100" b="0" i="0" u="none" baseline="0">
                <a:solidFill>
                  <a:schemeClr val="bg2"/>
                </a:solidFill>
                <a:latin typeface="Arial" panose="020B0604020202020204" pitchFamily="34" charset="0"/>
                <a:cs typeface="Arial" panose="020B0604020202020204" pitchFamily="34" charset="0"/>
              </a:rPr>
              <a:t>3 a 14 días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347" y="-4721"/>
            <a:ext cx="3208692" cy="3208692"/>
          </a:xfrm>
          <a:prstGeom prst="rect">
            <a:avLst/>
          </a:prstGeom>
        </p:spPr>
      </p:pic>
    </p:spTree>
    <p:extLst>
      <p:ext uri="{BB962C8B-B14F-4D97-AF65-F5344CB8AC3E}">
        <p14:creationId xmlns:p14="http://schemas.microsoft.com/office/powerpoint/2010/main" val="4030885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133&quot;&gt;&lt;object type=&quot;3&quot; unique_id=&quot;10134&quot;&gt;&lt;property id=&quot;20148&quot; value=&quot;5&quot;/&gt;&lt;property id=&quot;20300&quot; value=&quot;Slide 1 - &amp;quot;VIRUS DEL ZIKA: INFORMACIÓN PARA MÉDICOS CLÍNICOS&amp;quot;&quot;/&gt;&lt;property id=&quot;20307&quot; value=&quot;256&quot;/&gt;&lt;/object&gt;&lt;object type=&quot;3&quot; unique_id=&quot;10135&quot;&gt;&lt;property id=&quot;20148&quot; value=&quot;5&quot;/&gt;&lt;property id=&quot;20300&quot; value=&quot;Slide 2 - &amp;quot;Estas diapositivas brindan a los médicos información acerca de&amp;quot;&quot;/&gt;&lt;property id=&quot;20307&quot; value=&quot;257&quot;/&gt;&lt;/object&gt;&lt;object type=&quot;3&quot; unique_id=&quot;10136&quot;&gt;&lt;property id=&quot;20148&quot; value=&quot;5&quot;/&gt;&lt;property id=&quot;20300&quot; value=&quot;Slide 3 - &amp;quot;Epidemiología del virus del Zika&amp;quot;&quot;/&gt;&lt;property id=&quot;20307&quot; value=&quot;258&quot;/&gt;&lt;/object&gt;&lt;object type=&quot;3&quot; unique_id=&quot;10137&quot;&gt;&lt;property id=&quot;20148&quot; value=&quot;5&quot;/&gt;&lt;property id=&quot;20300&quot; value=&quot;Slide 4 - &amp;quot;Virus del Zika (zika)&amp;quot;&quot;/&gt;&lt;property id=&quot;20307&quot; value=&quot;259&quot;/&gt;&lt;/object&gt;&lt;object type=&quot;3&quot; unique_id=&quot;10138&quot;&gt;&lt;property id=&quot;20148&quot; value=&quot;5&quot;/&gt;&lt;property id=&quot;20300&quot; value=&quot;Slide 5 - &amp;quot;¿Dónde se ha detectado el virus del Zika?&amp;quot;&quot;/&gt;&lt;property id=&quot;20307&quot; value=&quot;260&quot;/&gt;&lt;/object&gt;&lt;object type=&quot;3&quot; unique_id=&quot;10139&quot;&gt;&lt;property id=&quot;20148&quot; value=&quot;5&quot;/&gt;&lt;property id=&quot;20300&quot; value=&quot;Slide 6 - &amp;quot;Transmisión&amp;quot;&quot;/&gt;&lt;property id=&quot;20307&quot; value=&quot;261&quot;/&gt;&lt;/object&gt;&lt;object type=&quot;3&quot; unique_id=&quot;10140&quot;&gt;&lt;property id=&quot;20148&quot; value=&quot;5&quot;/&gt;&lt;property id=&quot;20300&quot; value=&quot;Slide 7 - &amp;quot;Transmisión&amp;quot;&quot;/&gt;&lt;property id=&quot;20307&quot; value=&quot;318&quot;/&gt;&lt;/object&gt;&lt;object type=&quot;3&quot; unique_id=&quot;10141&quot;&gt;&lt;property id=&quot;20148&quot; value=&quot;5&quot;/&gt;&lt;property id=&quot;20300&quot; value=&quot;Slide 8 - &amp;quot;Incidencia y tasa de ataque del virus del Zika en Yap, 2007&amp;quot;&quot;/&gt;&lt;property id=&quot;20307&quot; value=&quot;262&quot;/&gt;&lt;/object&gt;&lt;object type=&quot;3&quot; unique_id=&quot;10142&quot;&gt;&lt;property id=&quot;20148&quot; value=&quot;5&quot;/&gt;&lt;property id=&quot;20300&quot; value=&quot;Slide 9 - &amp;quot;Incubación y viremia&amp;quot;&quot;/&gt;&lt;property id=&quot;20307&quot; value=&quot;263&quot;/&gt;&lt;/object&gt;&lt;object type=&quot;3&quot; unique_id=&quot;10143&quot;&gt;&lt;property id=&quot;20148&quot; value=&quot;5&quot;/&gt;&lt;property id=&quot;20300&quot; value=&quot;Slide 10 - &amp;quot;Curso del cuadro clínico del virus del Zika y sus consecuencias&amp;quot;&quot;/&gt;&lt;property id=&quot;20307&quot; value=&quot;264&quot;/&gt;&lt;/object&gt;&lt;object type=&quot;3&quot; unique_id=&quot;10144&quot;&gt;&lt;property id=&quot;20148&quot; value=&quot;5&quot;/&gt;&lt;property id=&quot;20300&quot; value=&quot;Slide 11 - &amp;quot;Síntomas&amp;quot;&quot;/&gt;&lt;property id=&quot;20307&quot; value=&quot;265&quot;/&gt;&lt;/object&gt;&lt;object type=&quot;3&quot; unique_id=&quot;10145&quot;&gt;&lt;property id=&quot;20148&quot; value=&quot;5&quot;/&gt;&lt;property id=&quot;20300&quot; value=&quot;Slide 12 - &amp;quot;Síntomas clínicos reportados en casos confirmados de enfermedad por el virus del Zika&amp;quot;&quot;/&gt;&lt;property id=&quot;20307&quot; value=&quot;266&quot;/&gt;&lt;/object&gt;&lt;object type=&quot;3&quot; unique_id=&quot;10146&quot;&gt;&lt;property id=&quot;20148&quot; value=&quot;5&quot;/&gt;&lt;property id=&quot;20300&quot; value=&quot;Slide 13 - &amp;quot;Cuadro clínico: Virus del Zika comparado con el dengue y chikunguña&amp;quot;&quot;/&gt;&lt;property id=&quot;20307&quot; value=&quot;267&quot;/&gt;&lt;/object&gt;&lt;object type=&quot;3&quot; unique_id=&quot;10147&quot;&gt;&lt;property id=&quot;20148&quot; value=&quot;5&quot;/&gt;&lt;property id=&quot;20300&quot; value=&quot;Slide 14 - &amp;quot;Diagnóstico y pruebas de detección  del zika&amp;quot;&quot;/&gt;&lt;property id=&quot;20307&quot; value=&quot;268&quot;/&gt;&lt;/object&gt;&lt;object type=&quot;3&quot; unique_id=&quot;10148&quot;&gt;&lt;property id=&quot;20148&quot; value=&quot;5&quot;/&gt;&lt;property id=&quot;20300&quot; value=&quot;Slide 15 - &amp;quot;Evaluación de mujeres embarazadas&amp;quot;&quot;/&gt;&lt;property id=&quot;20307&quot; value=&quot;275&quot;/&gt;&lt;/object&gt;&lt;object type=&quot;3&quot; unique_id=&quot;10149&quot;&gt;&lt;property id=&quot;20148&quot; value=&quot;5&quot;/&gt;&lt;property id=&quot;20300&quot; value=&quot;Slide 16 - &amp;quot;A quiénes hacerles pruebas de detección del zika&amp;quot;&quot;/&gt;&lt;property id=&quot;20307&quot; value=&quot;319&quot;/&gt;&lt;/object&gt;&lt;object type=&quot;3&quot; unique_id=&quot;10150&quot;&gt;&lt;property id=&quot;20148&quot; value=&quot;5&quot;/&gt;&lt;property id=&quot;20300&quot; value=&quot;Slide 17 - &amp;quot;Pruebas de diagnóstico del virus del Zika&amp;quot;&quot;/&gt;&lt;property id=&quot;20307&quot; value=&quot;320&quot;/&gt;&lt;/object&gt;&lt;object type=&quot;3&quot; unique_id=&quot;10151&quot;&gt;&lt;property id=&quot;20148&quot; value=&quot;5&quot;/&gt;&lt;property id=&quot;20300&quot; value=&quot;Slide 18 - &amp;quot;Diagnóstico diferencial&amp;quot;&quot;/&gt;&lt;property id=&quot;20307&quot; value=&quot;269&quot;/&gt;&lt;/object&gt;&lt;object type=&quot;3&quot; unique_id=&quot;10152&quot;&gt;&lt;property id=&quot;20148&quot; value=&quot;5&quot;/&gt;&lt;property id=&quot;20300&quot; value=&quot;Slide 19 - &amp;quot;Reacciones cruzadas de pruebas serológicas  con otros flavivirus&amp;quot;&quot;/&gt;&lt;property id=&quot;20307&quot; value=&quot;321&quot;/&gt;&lt;/object&gt;&lt;object type=&quot;3&quot; unique_id=&quot;10153&quot;&gt;&lt;property id=&quot;20148&quot; value=&quot;5&quot;/&gt;&lt;property id=&quot;20300&quot; value=&quot;Slide 20 - &amp;quot;Pruebas de detección en bebés&amp;quot;&quot;/&gt;&lt;property id=&quot;20307&quot; value=&quot;332&quot;/&gt;&lt;/object&gt;&lt;object type=&quot;3&quot; unique_id=&quot;10154&quot;&gt;&lt;property id=&quot;20148&quot; value=&quot;5&quot;/&gt;&lt;property id=&quot;20300&quot; value=&quot;Slide 21 - &amp;quot;Laboratorios para pruebas de diagnóstico&amp;quot;&quot;/&gt;&lt;property id=&quot;20307&quot; value=&quot;322&quot;/&gt;&lt;/object&gt;&lt;object type=&quot;3&quot; unique_id=&quot;10155&quot;&gt;&lt;property id=&quot;20148&quot; value=&quot;5&quot;/&gt;&lt;property id=&quot;20300&quot; value=&quot;Slide 22 - &amp;quot;Cómo reportar los casos de zika&amp;quot;&quot;/&gt;&lt;property id=&quot;20307&quot; value=&quot;276&quot;/&gt;&lt;/object&gt;&lt;object type=&quot;3&quot; unique_id=&quot;10156&quot;&gt;&lt;property id=&quot;20148&quot; value=&quot;5&quot;/&gt;&lt;property id=&quot;20300&quot; value=&quot;Slide 23 - &amp;quot;Reporte de casos&amp;quot;&quot;/&gt;&lt;property id=&quot;20307&quot; value=&quot;277&quot;/&gt;&lt;/object&gt;&lt;object type=&quot;3&quot; unique_id=&quot;10157&quot;&gt;&lt;property id=&quot;20148&quot; value=&quot;5&quot;/&gt;&lt;property id=&quot;20300&quot; value=&quot;Slide 24 - &amp;quot;Registros de casos de zika en el embarazo&amp;quot;&quot;/&gt;&lt;property id=&quot;20307&quot; value=&quot;278&quot;/&gt;&lt;/object&gt;&lt;object type=&quot;3&quot; unique_id=&quot;10158&quot;&gt;&lt;property id=&quot;20148&quot; value=&quot;5&quot;/&gt;&lt;property id=&quot;20300&quot; value=&quot;Slide 25 - &amp;quot;El zika y el embarazo&amp;quot;&quot;/&gt;&lt;property id=&quot;20307&quot; value=&quot;279&quot;/&gt;&lt;/object&gt;&lt;object type=&quot;3&quot; unique_id=&quot;10159&quot;&gt;&lt;property id=&quot;20148&quot; value=&quot;5&quot;/&gt;&lt;property id=&quot;20300&quot; value=&quot;Slide 26 - &amp;quot;El zika y el embarazo&amp;quot;&quot;/&gt;&lt;property id=&quot;20307&quot; value=&quot;281&quot;/&gt;&lt;/object&gt;&lt;object type=&quot;3&quot; unique_id=&quot;10160&quot;&gt;&lt;property id=&quot;20148&quot; value=&quot;5&quot;/&gt;&lt;property id=&quot;20300&quot; value=&quot;Slide 27 - &amp;quot;Directrices para hacer pruebas:  Mujeres embarazadas con posible exposición al zika&amp;quot;&quot;/&gt;&lt;property id=&quot;20307&quot; value=&quot;283&quot;/&gt;&lt;/object&gt;&lt;object type=&quot;3&quot; unique_id=&quot;10161&quot;&gt;&lt;property id=&quot;20148&quot; value=&quot;5&quot;/&gt;&lt;property id=&quot;20300&quot; value=&quot;Slide 28 - &amp;quot;Manejo clínico de una mujer embarazada con presunta infección por el virus del Zika&amp;quot;&quot;/&gt;&lt;property id=&quot;20307&quot; value=&quot;284&quot;/&gt;&lt;/object&gt;&lt;object type=&quot;3&quot; unique_id=&quot;10162&quot;&gt;&lt;property id=&quot;20148&quot; value=&quot;5&quot;/&gt;&lt;property id=&quot;20300&quot; value=&quot;Slide 29 - &amp;quot;EVALUACIÓN Y seguimiento  de bebés con diagnóstico probable o confirmado de infección por el virus del Zika&amp;quot;&quot;/&gt;&lt;property id=&quot;20307&quot; value=&quot;285&quot;/&gt;&lt;/object&gt;&lt;object type=&quot;3&quot; unique_id=&quot;10163&quot;&gt;&lt;property id=&quot;20148&quot; value=&quot;5&quot;/&gt;&lt;property id=&quot;20300&quot; value=&quot;Slide 30 - &amp;quot;El zika y sus consecuencias en el embarazo&amp;quot;&quot;/&gt;&lt;property id=&quot;20307&quot; value=&quot;335&quot;/&gt;&lt;/object&gt;&lt;object type=&quot;3&quot; unique_id=&quot;10164&quot;&gt;&lt;property id=&quot;20148&quot; value=&quot;5&quot;/&gt;&lt;property id=&quot;20300&quot; value=&quot;Slide 31 - &amp;quot;Síndrome del zika congénito&amp;quot;&quot;/&gt;&lt;property id=&quot;20307&quot; value=&quot;336&quot;/&gt;&lt;/object&gt;&lt;object type=&quot;3&quot; unique_id=&quot;10165&quot;&gt;&lt;property id=&quot;20148&quot; value=&quot;5&quot;/&gt;&lt;property id=&quot;20300&quot; value=&quot;Slide 32 - &amp;quot;Definición de casos de microcefalia&amp;quot;&quot;/&gt;&lt;property id=&quot;20307&quot; value=&quot;339&quot;/&gt;&lt;/object&gt;&lt;object type=&quot;3&quot; unique_id=&quot;10166&quot;&gt;&lt;property id=&quot;20148&quot; value=&quot;5&quot;/&gt;&lt;property id=&quot;20300&quot; value=&quot;Slide 33 - &amp;quot;Definiciones de posible microcefalia congénita&amp;quot;&quot;/&gt;&lt;property id=&quot;20307&quot; value=&quot;340&quot;/&gt;&lt;/object&gt;&lt;object type=&quot;3&quot; unique_id=&quot;10167&quot;&gt;&lt;property id=&quot;20148&quot; value=&quot;5&quot;/&gt;&lt;property id=&quot;20300&quot; value=&quot;Slide 34 - &amp;quot;Medición de la circunferencia de la cabeza para detectar microcefalia&amp;quot;&quot;/&gt;&lt;property id=&quot;20307&quot; value=&quot;341&quot;/&gt;&lt;/object&gt;&lt;object type=&quot;3&quot; unique_id=&quot;10168&quot;&gt;&lt;property id=&quot;20148&quot; value=&quot;5&quot;/&gt;&lt;property id=&quot;20300&quot; value=&quot;Slide 35 - &amp;quot;No todas las infecciones provocan defectos de nacimiento &amp;quot;&quot;/&gt;&lt;property id=&quot;20307&quot; value=&quot;337&quot;/&gt;&lt;/object&gt;&lt;object type=&quot;3&quot; unique_id=&quot;10169&quot;&gt;&lt;property id=&quot;20148&quot; value=&quot;5&quot;/&gt;&lt;property id=&quot;20300&quot; value=&quot;Slide 36 - &amp;quot;Bebés de madres con posible exposición maternal al zika&amp;quot;&quot;/&gt;&lt;property id=&quot;20307&quot; value=&quot;338&quot;/&gt;&lt;/object&gt;&lt;object type=&quot;3&quot; unique_id=&quot;10170&quot;&gt;&lt;property id=&quot;20148&quot; value=&quot;5&quot;/&gt;&lt;property id=&quot;20300&quot; value=&quot;Slide 37 - &amp;quot;Directrices provisionales: Evaluación y pruebas para bebés con posible infección congénita por el virus del Zika&amp;quot;&quot;/&gt;&lt;property id=&quot;20307&quot; value=&quot;286&quot;/&gt;&lt;/object&gt;&lt;object type=&quot;3&quot; unique_id=&quot;10171&quot;&gt;&lt;property id=&quot;20148&quot; value=&quot;5&quot;/&gt;&lt;property id=&quot;20300&quot; value=&quot;Slide 38 - &amp;quot;Consulta recomendada para la evaluación y el manejo iniciales de bebés afectados por el zika&amp;quot;&quot;/&gt;&lt;property id=&quot;20307&quot; value=&quot;288&quot;/&gt;&lt;/object&gt;&lt;object type=&quot;3&quot; unique_id=&quot;10172&quot;&gt;&lt;property id=&quot;20148&quot; value=&quot;5&quot;/&gt;&lt;property id=&quot;20300&quot; value=&quot;Slide 39 - &amp;quot;Cuestiones a tener en cuenta en las consultas&amp;quot;&quot;/&gt;&lt;property id=&quot;20307&quot; value=&quot;313&quot;/&gt;&lt;/object&gt;&lt;object type=&quot;3&quot; unique_id=&quot;10173&quot;&gt;&lt;property id=&quot;20148&quot; value=&quot;5&quot;/&gt;&lt;property id=&quot;20300&quot; value=&quot;Slide 40&quot;/&gt;&lt;property id=&quot;20307&quot; value=&quot;289&quot;/&gt;&lt;/object&gt;&lt;object type=&quot;3&quot; unique_id=&quot;10174&quot;&gt;&lt;property id=&quot;20148&quot; value=&quot;5&quot;/&gt;&lt;property id=&quot;20300&quot; value=&quot;Slide 41 - &amp;quot;Herramientas para la evaluación pediátrica y el seguimiento&amp;quot;&quot;/&gt;&lt;property id=&quot;20307&quot; value=&quot;290&quot;/&gt;&lt;/object&gt;&lt;object type=&quot;3&quot; unique_id=&quot;10175&quot;&gt;&lt;property id=&quot;20148&quot; value=&quot;5&quot;/&gt;&lt;property id=&quot;20300&quot; value=&quot;Slide 42 - &amp;quot;Transmisión sexual&amp;quot;&quot;/&gt;&lt;property id=&quot;20307&quot; value=&quot;294&quot;/&gt;&lt;/object&gt;&lt;object type=&quot;3&quot; unique_id=&quot;10176&quot;&gt;&lt;property id=&quot;20148&quot; value=&quot;5&quot;/&gt;&lt;property id=&quot;20300&quot; value=&quot;Slide 43 - &amp;quot;Acerca de la transmisión sexual&amp;quot;&quot;/&gt;&lt;property id=&quot;20307&quot; value=&quot;295&quot;/&gt;&lt;/object&gt;&lt;object type=&quot;3&quot; unique_id=&quot;10177&quot;&gt;&lt;property id=&quot;20148&quot; value=&quot;5&quot;/&gt;&lt;property id=&quot;20300&quot; value=&quot;Slide 44 - &amp;quot;El zika en los fluidos genitales&amp;quot;&quot;/&gt;&lt;property id=&quot;20307&quot; value=&quot;315&quot;/&gt;&lt;/object&gt;&lt;object type=&quot;3&quot; unique_id=&quot;10178&quot;&gt;&lt;property id=&quot;20148&quot; value=&quot;5&quot;/&gt;&lt;property id=&quot;20300&quot; value=&quot;Slide 45 - &amp;quot;Lo que desconocemos acerca de la transmisión sexual&amp;quot;&quot;/&gt;&lt;property id=&quot;20307&quot; value=&quot;296&quot;/&gt;&lt;/object&gt;&lt;object type=&quot;3&quot; unique_id=&quot;10179&quot;&gt;&lt;property id=&quot;20148&quot; value=&quot;5&quot;/&gt;&lt;property id=&quot;20300&quot; value=&quot;Slide 46 - &amp;quot;Cómo prevenir o reducir las posibilidades de transmisión sexual&amp;quot;&quot;/&gt;&lt;property id=&quot;20307&quot; value=&quot;316&quot;/&gt;&lt;/object&gt;&lt;object type=&quot;3&quot; unique_id=&quot;10180&quot;&gt;&lt;property id=&quot;20148&quot; value=&quot;5&quot;/&gt;&lt;property id=&quot;20300&quot; value=&quot;Slide 47 - &amp;quot;Mujeres y hombres con posible exposición al zika&amp;quot;&quot;/&gt;&lt;property id=&quot;20307&quot; value=&quot;323&quot;/&gt;&lt;/object&gt;&lt;object type=&quot;3&quot; unique_id=&quot;10181&quot;&gt;&lt;property id=&quot;20148&quot; value=&quot;5&quot;/&gt;&lt;property id=&quot;20300&quot; value=&quot;Slide 48 - &amp;quot;Directrices para antes de la concepción&amp;quot;&quot;/&gt;&lt;property id=&quot;20307&quot; value=&quot;300&quot;/&gt;&lt;/object&gt;&lt;object type=&quot;3&quot; unique_id=&quot;10182&quot;&gt;&lt;property id=&quot;20148&quot; value=&quot;5&quot;/&gt;&lt;property id=&quot;20300&quot; value=&quot;Slide 49 - &amp;quot;Parejas asintomáticas con interés en concebir&amp;quot;&quot;/&gt;&lt;property id=&quot;20307&quot; value=&quot;329&quot;/&gt;&lt;/object&gt;&lt;object type=&quot;3&quot; unique_id=&quot;10183&quot;&gt;&lt;property id=&quot;20148&quot; value=&quot;5&quot;/&gt;&lt;property id=&quot;20300&quot; value=&quot;Slide 50 - &amp;quot;Parejas con interés en concebir que viven en un área con riesgo de zika o viajen frecuentemente allí.&amp;quot;&quot;/&gt;&lt;property id=&quot;20307&quot; value=&quot;303&quot;/&gt;&lt;/object&gt;&lt;object type=&quot;3&quot; unique_id=&quot;10184&quot;&gt;&lt;property id=&quot;20148&quot; value=&quot;5&quot;/&gt;&lt;property id=&quot;20300&quot; value=&quot;Slide 51 - &amp;quot;Parejas con interés en concebir que NO  viven en un área con riesgo de zika&amp;quot;&quot;/&gt;&lt;property id=&quot;20307&quot; value=&quot;301&quot;/&gt;&lt;/object&gt;&lt;object type=&quot;3&quot; unique_id=&quot;10185&quot;&gt;&lt;property id=&quot;20148&quot; value=&quot;5&quot;/&gt;&lt;property id=&quot;20300&quot; value=&quot;Slide 52 - &amp;quot;Parejas con interés en concebir que NO  viven en un área con riesgo de zika &amp;quot;&quot;/&gt;&lt;property id=&quot;20307&quot; value=&quot;302&quot;/&gt;&lt;/object&gt;&lt;object type=&quot;3&quot; unique_id=&quot;10186&quot;&gt;&lt;property id=&quot;20148&quot; value=&quot;5&quot;/&gt;&lt;property id=&quot;20300&quot; value=&quot;Slide 53 - &amp;quot;Parejas con interés en concebir que NO  viven en un área con riesgo de zika &amp;quot;&quot;/&gt;&lt;property id=&quot;20307&quot; value=&quot;342&quot;/&gt;&lt;/object&gt;&lt;object type=&quot;3&quot; unique_id=&quot;10187&quot;&gt;&lt;property id=&quot;20148&quot; value=&quot;5&quot;/&gt;&lt;property id=&quot;20300&quot; value=&quot;Slide 54 - &amp;quot;Control de infecciones en entornos de atención médica&amp;quot;&quot;/&gt;&lt;property id=&quot;20307&quot; value=&quot;326&quot;/&gt;&lt;/object&gt;&lt;object type=&quot;3&quot; unique_id=&quot;10188&quot;&gt;&lt;property id=&quot;20148&quot; value=&quot;5&quot;/&gt;&lt;property id=&quot;20300&quot; value=&quot;Slide 55 - &amp;quot;Control de infección&amp;quot;&quot;/&gt;&lt;property id=&quot;20307&quot; value=&quot;327&quot;/&gt;&lt;/object&gt;&lt;object type=&quot;3&quot; unique_id=&quot;10189&quot;&gt;&lt;property id=&quot;20148&quot; value=&quot;5&quot;/&gt;&lt;property id=&quot;20300&quot; value=&quot;Slide 56 - &amp;quot;Entorno de trabajo de parto y parto&amp;quot;&quot;/&gt;&lt;property id=&quot;20307&quot; value=&quot;328&quot;/&gt;&lt;/object&gt;&lt;object type=&quot;3&quot; unique_id=&quot;10190&quot;&gt;&lt;property id=&quot;20148&quot; value=&quot;5&quot;/&gt;&lt;property id=&quot;20300&quot; value=&quot;Slide 57 - &amp;quot;Qué decir a los pacientes  acerca del zika&amp;quot;&quot;/&gt;&lt;property id=&quot;20307&quot; value=&quot;304&quot;/&gt;&lt;/object&gt;&lt;object type=&quot;3&quot; unique_id=&quot;10191&quot;&gt;&lt;property id=&quot;20148&quot; value=&quot;5&quot;/&gt;&lt;property id=&quot;20300&quot; value=&quot;Slide 58 - &amp;quot;Viajes &amp;quot;&quot;/&gt;&lt;property id=&quot;20307&quot; value=&quot;305&quot;/&gt;&lt;/object&gt;&lt;object type=&quot;3&quot; unique_id=&quot;10192&quot;&gt;&lt;property id=&quot;20148&quot; value=&quot;5&quot;/&gt;&lt;property id=&quot;20300&quot; value=&quot;Slide 59 - &amp;quot;Tratamiento de pacientes con resultado positivo&amp;quot;&quot;/&gt;&lt;property id=&quot;20307&quot; value=&quot;306&quot;/&gt;&lt;/object&gt;&lt;object type=&quot;3&quot; unique_id=&quot;10193&quot;&gt;&lt;property id=&quot;20148&quot; value=&quot;5&quot;/&gt;&lt;property id=&quot;20300&quot; value=&quot;Slide 60 - &amp;quot;Pacientes con zika&amp;quot;&quot;/&gt;&lt;property id=&quot;20307&quot; value=&quot;307&quot;/&gt;&lt;/object&gt;&lt;object type=&quot;3&quot; unique_id=&quot;10194&quot;&gt;&lt;property id=&quot;20148&quot; value=&quot;5&quot;/&gt;&lt;property id=&quot;20300&quot; value=&quot;Slide 61 - &amp;quot;Prevención del zika: Protección contra las picaduras de mosquitos&amp;quot;&quot;/&gt;&lt;property id=&quot;20307&quot; value=&quot;309&quot;/&gt;&lt;/object&gt;&lt;object type=&quot;3&quot; unique_id=&quot;10195&quot;&gt;&lt;property id=&quot;20148&quot; value=&quot;5&quot;/&gt;&lt;property id=&quot;20300&quot; value=&quot;Slide 62 - &amp;quot;Prevención del zika: Protección contra las picaduras de mosquitos&amp;quot;&quot;/&gt;&lt;property id=&quot;20307&quot; value=&quot;310&quot;/&gt;&lt;/object&gt;&lt;object type=&quot;3&quot; unique_id=&quot;10196&quot;&gt;&lt;property id=&quot;20148&quot; value=&quot;5&quot;/&gt;&lt;property id=&quot;20300&quot; value=&quot;Slide 63 - &amp;quot;Prevención del zika: Protección contra las picaduras de mosquitos&amp;quot;&quot;/&gt;&lt;property id=&quot;20307&quot; value=&quot;311&quot;/&gt;&lt;/object&gt;&lt;object type=&quot;3&quot; unique_id=&quot;10197&quot;&gt;&lt;property id=&quot;20148&quot; value=&quot;5&quot;/&gt;&lt;property id=&quot;20300&quot; value=&quot;Slide 64 - &amp;quot;Recursos adicionales&amp;quot;&quot;/&gt;&lt;property id=&quot;20307&quot; value=&quot;312&quot;/&gt;&lt;/object&gt;&lt;/object&gt;&lt;object type=&quot;8&quot; unique_id=&quot;10263&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Zika ">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FEC55C"/>
    </a:hlink>
    <a:folHlink>
      <a:srgbClr val="3077FF"/>
    </a:folHlink>
  </a:clrScheme>
</a:themeOverride>
</file>

<file path=docProps/app.xml><?xml version="1.0" encoding="utf-8"?>
<Properties xmlns="http://schemas.openxmlformats.org/officeDocument/2006/extended-properties" xmlns:vt="http://schemas.openxmlformats.org/officeDocument/2006/docPropsVTypes">
  <Template/>
  <TotalTime>3192</TotalTime>
  <Words>9590</Words>
  <Application>Microsoft Office PowerPoint</Application>
  <PresentationFormat>On-screen Show (16:9)</PresentationFormat>
  <Paragraphs>534</Paragraphs>
  <Slides>64</Slides>
  <Notes>64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64</vt:i4>
      </vt:variant>
    </vt:vector>
  </HeadingPairs>
  <TitlesOfParts>
    <vt:vector size="73" baseType="lpstr">
      <vt:lpstr>Arial</vt:lpstr>
      <vt:lpstr>Calibri</vt:lpstr>
      <vt:lpstr>Calibri Light</vt:lpstr>
      <vt:lpstr>Lucida Grande</vt:lpstr>
      <vt:lpstr>Symbol</vt:lpstr>
      <vt:lpstr>Wingdings</vt:lpstr>
      <vt:lpstr>Office Theme</vt:lpstr>
      <vt:lpstr>Custom Design</vt:lpstr>
      <vt:lpstr>1_Office Theme</vt:lpstr>
      <vt:lpstr>VIRUS DEL ZIKA: INFORMACIÓN PARA MÉDICOS CLÍNICOS</vt:lpstr>
      <vt:lpstr>Estas diapositivas brindan a los médicos información acerca de</vt:lpstr>
      <vt:lpstr>Epidemiología del virus del Zika</vt:lpstr>
      <vt:lpstr>Virus del Zika (zika)</vt:lpstr>
      <vt:lpstr>¿Dónde se ha detectado el virus del Zika?</vt:lpstr>
      <vt:lpstr>Transmisión</vt:lpstr>
      <vt:lpstr>Transmisión</vt:lpstr>
      <vt:lpstr>Incidencia y tasa de ataque del virus del Zika en Yap, 2007</vt:lpstr>
      <vt:lpstr>Incubación y viremia</vt:lpstr>
      <vt:lpstr>Curso del cuadro clínico del virus del Zika y sus consecuencias</vt:lpstr>
      <vt:lpstr>Síntomas</vt:lpstr>
      <vt:lpstr>Síntomas clínicos reportados en casos confirmados de enfermedad por el virus del Zika</vt:lpstr>
      <vt:lpstr>Cuadro clínico: Virus del Zika comparado con el dengue y chikunguña</vt:lpstr>
      <vt:lpstr>Diagnóstico y pruebas de detección  del zika</vt:lpstr>
      <vt:lpstr>Evaluación de mujeres embarazadas</vt:lpstr>
      <vt:lpstr>A quiénes hacerles pruebas de detección del zika</vt:lpstr>
      <vt:lpstr>Pruebas de diagnóstico del virus del Zika</vt:lpstr>
      <vt:lpstr>Diagnóstico diferencial</vt:lpstr>
      <vt:lpstr>Reacciones cruzadas de pruebas serológicas  con otros flavivirus</vt:lpstr>
      <vt:lpstr>Pruebas de detección en bebés</vt:lpstr>
      <vt:lpstr>Laboratorios para pruebas de diagnóstico</vt:lpstr>
      <vt:lpstr>Cómo reportar los casos de zika</vt:lpstr>
      <vt:lpstr>Reporte de casos</vt:lpstr>
      <vt:lpstr>Registros de casos de zika en el embarazo</vt:lpstr>
      <vt:lpstr>El zika y el embarazo</vt:lpstr>
      <vt:lpstr>El zika y el embarazo</vt:lpstr>
      <vt:lpstr>Directrices para hacer pruebas:  Mujeres embarazadas con posible exposición al zika</vt:lpstr>
      <vt:lpstr>Manejo clínico de una mujer embarazada con presunta infección por el virus del Zika</vt:lpstr>
      <vt:lpstr>EVALUACIÓN Y seguimiento  de bebés con diagnóstico probable o confirmado de infección por el virus del Zika</vt:lpstr>
      <vt:lpstr>El zika y sus consecuencias en el embarazo</vt:lpstr>
      <vt:lpstr>Síndrome del zika congénito</vt:lpstr>
      <vt:lpstr>Definición de casos de microcefalia</vt:lpstr>
      <vt:lpstr>Definiciones de posible microcefalia congénita</vt:lpstr>
      <vt:lpstr>Medición de la circunferencia de la cabeza para detectar microcefalia</vt:lpstr>
      <vt:lpstr>No todas las infecciones provocan defectos de nacimiento </vt:lpstr>
      <vt:lpstr>Bebés de madres con posible exposición maternal al zika</vt:lpstr>
      <vt:lpstr>Directrices provisionales: Evaluación y pruebas para bebés con posible infección congénita por el virus del Zika</vt:lpstr>
      <vt:lpstr>Consulta recomendada para la evaluación y el manejo iniciales de bebés afectados por el zika</vt:lpstr>
      <vt:lpstr>Cuestiones a tener en cuenta en las consultas</vt:lpstr>
      <vt:lpstr>PowerPoint Presentation</vt:lpstr>
      <vt:lpstr>Herramientas para la evaluación pediátrica y el seguimiento</vt:lpstr>
      <vt:lpstr>Transmisión sexual</vt:lpstr>
      <vt:lpstr>Acerca de la transmisión sexual</vt:lpstr>
      <vt:lpstr>El zika en los fluidos genitales</vt:lpstr>
      <vt:lpstr>Lo que desconocemos acerca de la transmisión sexual</vt:lpstr>
      <vt:lpstr>Cómo prevenir o reducir las posibilidades de transmisión sexual</vt:lpstr>
      <vt:lpstr>Mujeres y hombres con posible exposición al zika</vt:lpstr>
      <vt:lpstr>Directrices para antes de la concepción</vt:lpstr>
      <vt:lpstr>Parejas asintomáticas con interés en concebir</vt:lpstr>
      <vt:lpstr>Parejas con interés en concebir que viven en un área con riesgo de zika o viajen frecuentemente allí.</vt:lpstr>
      <vt:lpstr>Parejas con interés en concebir que NO  viven en un área con riesgo de zika</vt:lpstr>
      <vt:lpstr>Parejas con interés en concebir que NO  viven en un área con riesgo de zika </vt:lpstr>
      <vt:lpstr>Parejas con interés en concebir que NO  viven en un área con riesgo de zika </vt:lpstr>
      <vt:lpstr>Control de infecciones en entornos de atención médica</vt:lpstr>
      <vt:lpstr>Control de infección</vt:lpstr>
      <vt:lpstr>Entorno de trabajo de parto y parto</vt:lpstr>
      <vt:lpstr>Qué decir a los pacientes  acerca del zika</vt:lpstr>
      <vt:lpstr>Viajes </vt:lpstr>
      <vt:lpstr>Tratamiento de pacientes con resultado positivo</vt:lpstr>
      <vt:lpstr>Pacientes con zika</vt:lpstr>
      <vt:lpstr>Prevención del zika: Protección contra las picaduras de mosquitos</vt:lpstr>
      <vt:lpstr>Prevención del zika: Protección contra las picaduras de mosquitos</vt:lpstr>
      <vt:lpstr>Prevención del zika: Protección contra las picaduras de mosquitos</vt:lpstr>
      <vt:lpstr>Recursos adicionales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Andres Ponce</cp:lastModifiedBy>
  <cp:revision>319</cp:revision>
  <cp:lastPrinted>2016-08-26T19:50:25Z</cp:lastPrinted>
  <dcterms:created xsi:type="dcterms:W3CDTF">2016-08-25T17:23:23Z</dcterms:created>
  <dcterms:modified xsi:type="dcterms:W3CDTF">2017-05-24T23:47:46Z</dcterms:modified>
</cp:coreProperties>
</file>