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88" r:id="rId3"/>
    <p:sldId id="258" r:id="rId4"/>
    <p:sldId id="308" r:id="rId5"/>
    <p:sldId id="305" r:id="rId6"/>
    <p:sldId id="294" r:id="rId7"/>
    <p:sldId id="310" r:id="rId8"/>
    <p:sldId id="306" r:id="rId9"/>
    <p:sldId id="307" r:id="rId10"/>
    <p:sldId id="296" r:id="rId11"/>
    <p:sldId id="309" r:id="rId12"/>
    <p:sldId id="311" r:id="rId13"/>
    <p:sldId id="312" r:id="rId14"/>
    <p:sldId id="313" r:id="rId15"/>
    <p:sldId id="314" r:id="rId16"/>
    <p:sldId id="315" r:id="rId17"/>
    <p:sldId id="316" r:id="rId18"/>
    <p:sldId id="280" r:id="rId19"/>
    <p:sldId id="284" r:id="rId20"/>
    <p:sldId id="26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55D9D-FCFA-46A5-B5C5-2992327853D0}" type="datetimeFigureOut">
              <a:rPr lang="en-US" smtClean="0"/>
              <a:t>3/15/2024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EC15B0-436B-4B52-939F-1D60039241E4}" type="slidenum">
              <a:rPr lang="en-US" smtClean="0"/>
              <a:t>‹#›</a:t>
            </a:fld>
            <a:endParaRPr lang="en-US"/>
          </a:p>
        </p:txBody>
      </p:sp>
    </p:spTree>
    <p:extLst>
      <p:ext uri="{BB962C8B-B14F-4D97-AF65-F5344CB8AC3E}">
        <p14:creationId xmlns:p14="http://schemas.microsoft.com/office/powerpoint/2010/main" val="187945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fld id="{9B57B089-3B37-4FCE-A8A7-D5C2E63F3F31}" type="slidenum">
              <a:rPr lang="en-US">
                <a:solidFill>
                  <a:prstClr val="black"/>
                </a:solidFill>
                <a:latin typeface="Calibri"/>
              </a:rPr>
              <a:pPr defTabSz="931774"/>
              <a:t>1</a:t>
            </a:fld>
            <a:endParaRPr lang="en-US" dirty="0">
              <a:solidFill>
                <a:prstClr val="black"/>
              </a:solidFill>
              <a:latin typeface="Calibri"/>
            </a:endParaRPr>
          </a:p>
        </p:txBody>
      </p:sp>
    </p:spTree>
    <p:extLst>
      <p:ext uri="{BB962C8B-B14F-4D97-AF65-F5344CB8AC3E}">
        <p14:creationId xmlns:p14="http://schemas.microsoft.com/office/powerpoint/2010/main" val="2769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C15B0-436B-4B52-939F-1D60039241E4}" type="slidenum">
              <a:rPr lang="en-US" smtClean="0"/>
              <a:t>2</a:t>
            </a:fld>
            <a:endParaRPr lang="en-US"/>
          </a:p>
        </p:txBody>
      </p:sp>
    </p:spTree>
    <p:extLst>
      <p:ext uri="{BB962C8B-B14F-4D97-AF65-F5344CB8AC3E}">
        <p14:creationId xmlns:p14="http://schemas.microsoft.com/office/powerpoint/2010/main" val="392981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C15B0-436B-4B52-939F-1D60039241E4}" type="slidenum">
              <a:rPr lang="en-US" smtClean="0"/>
              <a:t>3</a:t>
            </a:fld>
            <a:endParaRPr lang="en-US"/>
          </a:p>
        </p:txBody>
      </p:sp>
    </p:spTree>
    <p:extLst>
      <p:ext uri="{BB962C8B-B14F-4D97-AF65-F5344CB8AC3E}">
        <p14:creationId xmlns:p14="http://schemas.microsoft.com/office/powerpoint/2010/main" val="230972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C15B0-436B-4B52-939F-1D60039241E4}" type="slidenum">
              <a:rPr lang="en-US" smtClean="0"/>
              <a:t>4</a:t>
            </a:fld>
            <a:endParaRPr lang="en-US"/>
          </a:p>
        </p:txBody>
      </p:sp>
    </p:spTree>
    <p:extLst>
      <p:ext uri="{BB962C8B-B14F-4D97-AF65-F5344CB8AC3E}">
        <p14:creationId xmlns:p14="http://schemas.microsoft.com/office/powerpoint/2010/main" val="1354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7441A21C-BB01-47C1-B218-A359820E1AB2}" type="datetime1">
              <a:rPr lang="en-US" smtClean="0"/>
              <a:pPr/>
              <a:t>3/15/2024</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solidFill>
                <a:srgbClr val="DDE9EC"/>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D48C95FA-06A0-4D5B-B5F3-645497A338F6}" type="slidenum">
              <a:rPr lang="en-US" smtClean="0">
                <a:solidFill>
                  <a:srgbClr val="DDE9EC"/>
                </a:solidFill>
              </a:rPr>
              <a:pPr/>
              <a:t>‹#›</a:t>
            </a:fld>
            <a:endParaRPr lang="en-US" dirty="0">
              <a:solidFill>
                <a:srgbClr val="DDE9EC"/>
              </a:solidFill>
            </a:endParaRPr>
          </a:p>
        </p:txBody>
      </p:sp>
    </p:spTree>
    <p:extLst>
      <p:ext uri="{BB962C8B-B14F-4D97-AF65-F5344CB8AC3E}">
        <p14:creationId xmlns:p14="http://schemas.microsoft.com/office/powerpoint/2010/main" val="36190433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9C7BC790-FA5C-4F55-B914-CD50B73CABA0}" type="datetime1">
              <a:rPr lang="en-US" smtClean="0">
                <a:solidFill>
                  <a:srgbClr val="FFFFFF"/>
                </a:solidFill>
              </a:rPr>
              <a:pPr/>
              <a:t>3/15/2024</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8C95FA-06A0-4D5B-B5F3-645497A338F6}"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93716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endParaRPr kumimoji="0" lang="en-US" dirty="0"/>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D0FDA71-BC13-4858-A56A-29CAABEBB85F}" type="datetime1">
              <a:rPr lang="en-US" smtClean="0"/>
              <a:pPr/>
              <a:t>3/15/2024</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48C95FA-06A0-4D5B-B5F3-645497A338F6}" type="slidenum">
              <a:rPr lang="en-US" smtClean="0"/>
              <a:pPr/>
              <a:t>‹#›</a:t>
            </a:fld>
            <a:endParaRPr lang="en-US" dirty="0"/>
          </a:p>
        </p:txBody>
      </p:sp>
      <p:pic>
        <p:nvPicPr>
          <p:cNvPr id="11" name="Picture 10" descr="A picture containing drawing, sign&#10;&#10;Description automatically generated">
            <a:extLst>
              <a:ext uri="{FF2B5EF4-FFF2-40B4-BE49-F238E27FC236}">
                <a16:creationId xmlns:a16="http://schemas.microsoft.com/office/drawing/2014/main" id="{FDBB323F-C056-467D-AB24-8E2A1DA390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18567" y="292646"/>
            <a:ext cx="2213162" cy="856463"/>
          </a:xfrm>
          <a:prstGeom prst="rect">
            <a:avLst/>
          </a:prstGeom>
        </p:spPr>
      </p:pic>
    </p:spTree>
    <p:extLst>
      <p:ext uri="{BB962C8B-B14F-4D97-AF65-F5344CB8AC3E}">
        <p14:creationId xmlns:p14="http://schemas.microsoft.com/office/powerpoint/2010/main" val="127562793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rtl="0" eaLnBrk="1" latinLnBrk="0" hangingPunct="1">
        <a:spcBef>
          <a:spcPct val="0"/>
        </a:spcBef>
        <a:buNone/>
        <a:defRPr kumimoji="0" sz="4400" kern="1200">
          <a:solidFill>
            <a:schemeClr val="tx1"/>
          </a:solidFill>
          <a:latin typeface="+mj-lt"/>
          <a:ea typeface="+mj-ea"/>
          <a:cs typeface="+mj-cs"/>
        </a:defRPr>
      </a:lvl1pPr>
    </p:titleStyle>
    <p:bodyStyle>
      <a:lvl1pPr marL="0" indent="0" algn="l" rtl="0" eaLnBrk="1" latinLnBrk="0" hangingPunct="1">
        <a:spcBef>
          <a:spcPts val="700"/>
        </a:spcBef>
        <a:buClr>
          <a:schemeClr val="accent2"/>
        </a:buClr>
        <a:buSzPct val="60000"/>
        <a:buFont typeface="Wingdings"/>
        <a:buNone/>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hcms.org/tmaimis/HARRIS/Practice_Resources/Payment_Advocacy/HARRIS/Practice_Resources/Payment_Advocacy.aspx?hkey=59207d33-e321-4a80-9d62-fee6b67acbc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exmed.inreachc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cms.org/tmaimis/HARRIS/Practice_Resources/Tools_and_Resources/HARRIS/Practice_Resources/Tools_and_Resources/Tools-Resources.aspx?hkey=a92a4f5e-5ea2-4a2d-a177-846e6156200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cms.org/tmaimis/HARRIS/Practice_Resources/Tools_and_Resources/HARRIS/Practice_Resources/Tools_and_Resources/Tools-Resources.aspx?hkey=a92a4f5e-5ea2-4a2d-a177-846e6156200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cms.org/TMAIMIS/HARRIS/assets/PRACTICE_RESOURCES/Tools-Resources/KeyPerformance%20Indicators.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86200"/>
            <a:ext cx="8229600" cy="1524000"/>
          </a:xfrm>
        </p:spPr>
        <p:txBody>
          <a:bodyPr>
            <a:noAutofit/>
          </a:bodyPr>
          <a:lstStyle/>
          <a:p>
            <a:pPr algn="ct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dirty="0">
                <a:solidFill>
                  <a:schemeClr val="bg1"/>
                </a:solidFill>
              </a:rPr>
            </a:br>
            <a:br>
              <a:rPr lang="en-US" sz="1800" b="1" dirty="0">
                <a:solidFill>
                  <a:schemeClr val="bg1"/>
                </a:solidFill>
                <a:latin typeface="Calibri" panose="020F0502020204030204" pitchFamily="34" charset="0"/>
              </a:rPr>
            </a:br>
            <a:br>
              <a:rPr lang="en-US" sz="1800" b="1" dirty="0">
                <a:solidFill>
                  <a:schemeClr val="bg1"/>
                </a:solidFill>
                <a:latin typeface="Calibri" panose="020F0502020204030204" pitchFamily="34" charset="0"/>
              </a:rPr>
            </a:br>
            <a:endParaRPr lang="en-US" sz="1800" b="1" dirty="0">
              <a:solidFill>
                <a:schemeClr val="bg1"/>
              </a:solidFill>
              <a:latin typeface="Calibri" panose="020F0502020204030204" pitchFamily="34" charset="0"/>
            </a:endParaRPr>
          </a:p>
        </p:txBody>
      </p:sp>
      <p:sp>
        <p:nvSpPr>
          <p:cNvPr id="6" name="TextBox 5"/>
          <p:cNvSpPr txBox="1"/>
          <p:nvPr/>
        </p:nvSpPr>
        <p:spPr>
          <a:xfrm>
            <a:off x="2286000" y="986587"/>
            <a:ext cx="7620000" cy="4154984"/>
          </a:xfrm>
          <a:prstGeom prst="rect">
            <a:avLst/>
          </a:prstGeom>
          <a:noFill/>
        </p:spPr>
        <p:txBody>
          <a:bodyPr wrap="square" rtlCol="0">
            <a:spAutoFit/>
          </a:bodyPr>
          <a:lstStyle/>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r>
              <a:rPr lang="en-US" sz="2800" b="1" dirty="0">
                <a:solidFill>
                  <a:srgbClr val="000000"/>
                </a:solidFill>
                <a:latin typeface="Times New Roman" panose="02020603050405020304" pitchFamily="18" charset="0"/>
                <a:cs typeface="Times New Roman" panose="02020603050405020304" pitchFamily="18" charset="0"/>
              </a:rPr>
              <a:t>The Business of Medicine</a:t>
            </a:r>
          </a:p>
          <a:p>
            <a:pPr algn="ctr"/>
            <a:r>
              <a:rPr lang="en-US" sz="2800" b="1" dirty="0">
                <a:solidFill>
                  <a:srgbClr val="000000"/>
                </a:solidFill>
                <a:latin typeface="Times New Roman" panose="02020603050405020304" pitchFamily="18" charset="0"/>
                <a:cs typeface="Times New Roman" panose="02020603050405020304" pitchFamily="18" charset="0"/>
              </a:rPr>
              <a:t>Key Performance Indicators – Productivity</a:t>
            </a:r>
          </a:p>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r>
              <a:rPr lang="en-US" sz="2200" dirty="0">
                <a:solidFill>
                  <a:srgbClr val="000000"/>
                </a:solidFill>
                <a:latin typeface="Times New Roman" panose="02020603050405020304" pitchFamily="18" charset="0"/>
                <a:cs typeface="Times New Roman" panose="02020603050405020304" pitchFamily="18" charset="0"/>
              </a:rPr>
              <a:t>Harris County Medical Society</a:t>
            </a:r>
          </a:p>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r>
              <a:rPr lang="en-US" sz="2200" dirty="0">
                <a:solidFill>
                  <a:srgbClr val="000000"/>
                </a:solidFill>
                <a:latin typeface="Times New Roman" panose="02020603050405020304" pitchFamily="18" charset="0"/>
                <a:cs typeface="Times New Roman" panose="02020603050405020304" pitchFamily="18" charset="0"/>
              </a:rPr>
              <a:t>April A. Bellard, MHA</a:t>
            </a:r>
          </a:p>
          <a:p>
            <a:pPr algn="ctr"/>
            <a:r>
              <a:rPr lang="en-US" sz="2200" dirty="0">
                <a:solidFill>
                  <a:srgbClr val="000000"/>
                </a:solidFill>
                <a:latin typeface="Times New Roman" panose="02020603050405020304" pitchFamily="18" charset="0"/>
                <a:cs typeface="Times New Roman" panose="02020603050405020304" pitchFamily="18" charset="0"/>
              </a:rPr>
              <a:t>Director of Payment Advocacy and Practice Management</a:t>
            </a:r>
          </a:p>
          <a:p>
            <a:pPr algn="ctr"/>
            <a:endParaRPr lang="en-US" dirty="0">
              <a:solidFill>
                <a:srgbClr val="000000"/>
              </a:solidFill>
              <a:latin typeface="Calibri" panose="020F0502020204030204"/>
            </a:endParaRPr>
          </a:p>
          <a:p>
            <a:pPr algn="ctr"/>
            <a:endParaRPr lang="en-US" dirty="0">
              <a:solidFill>
                <a:srgbClr val="000000"/>
              </a:solidFill>
              <a:latin typeface="Calibri" panose="020F0502020204030204"/>
            </a:endParaRPr>
          </a:p>
          <a:p>
            <a:pPr algn="ctr"/>
            <a:endParaRPr lang="en-US" dirty="0">
              <a:solidFill>
                <a:srgbClr val="000000"/>
              </a:solidFill>
              <a:latin typeface="Calibri" panose="020F0502020204030204"/>
            </a:endParaRPr>
          </a:p>
        </p:txBody>
      </p:sp>
      <p:pic>
        <p:nvPicPr>
          <p:cNvPr id="5" name="Picture 4" descr="A picture containing drawing, sign&#10;&#10;Description automatically generated">
            <a:extLst>
              <a:ext uri="{FF2B5EF4-FFF2-40B4-BE49-F238E27FC236}">
                <a16:creationId xmlns:a16="http://schemas.microsoft.com/office/drawing/2014/main" id="{FCE56D16-0A87-41D5-8D8A-594ED34C3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837" y="219105"/>
            <a:ext cx="2493278" cy="964864"/>
          </a:xfrm>
          <a:prstGeom prst="rect">
            <a:avLst/>
          </a:prstGeom>
        </p:spPr>
      </p:pic>
    </p:spTree>
    <p:extLst>
      <p:ext uri="{BB962C8B-B14F-4D97-AF65-F5344CB8AC3E}">
        <p14:creationId xmlns:p14="http://schemas.microsoft.com/office/powerpoint/2010/main" val="62283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chemeClr val="tx1"/>
                </a:solidFill>
                <a:latin typeface="+mn-lt"/>
              </a:rPr>
              <a:t>KPI – Support Staff per Physician FTE</a:t>
            </a: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10</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277003" cy="5127771"/>
          </a:xfrm>
        </p:spPr>
        <p:txBody>
          <a:bodyPr>
            <a:normAutofit fontScale="92500" lnSpcReduction="20000"/>
          </a:bodyPr>
          <a:lstStyle/>
          <a:p>
            <a:r>
              <a:rPr lang="en-US" dirty="0"/>
              <a:t>Calculates the number of full-time non-physician staff members employed to support one full-time physician.</a:t>
            </a:r>
          </a:p>
          <a:p>
            <a:r>
              <a:rPr lang="en-US" dirty="0"/>
              <a:t>Benchmarks:</a:t>
            </a:r>
          </a:p>
          <a:p>
            <a:r>
              <a:rPr lang="en-US" dirty="0"/>
              <a:t>Physician Owned                       </a:t>
            </a:r>
          </a:p>
          <a:p>
            <a:pPr marL="1097280" lvl="1" indent="-457200">
              <a:buFont typeface="Arial" panose="020B0604020202020204" pitchFamily="34" charset="0"/>
              <a:buChar char="•"/>
            </a:pPr>
            <a:r>
              <a:rPr lang="en-US" dirty="0"/>
              <a:t>Primary Care: 4.94                         </a:t>
            </a:r>
          </a:p>
          <a:p>
            <a:pPr marL="1097280" lvl="1" indent="-457200">
              <a:buFont typeface="Arial" panose="020B0604020202020204" pitchFamily="34" charset="0"/>
              <a:buChar char="•"/>
            </a:pPr>
            <a:r>
              <a:rPr lang="en-US" dirty="0"/>
              <a:t>Single-specialty: 4.43                         </a:t>
            </a:r>
          </a:p>
          <a:p>
            <a:pPr marL="1097280" lvl="1" indent="-457200">
              <a:buFont typeface="Arial" panose="020B0604020202020204" pitchFamily="34" charset="0"/>
              <a:buChar char="•"/>
            </a:pPr>
            <a:r>
              <a:rPr lang="en-US" dirty="0"/>
              <a:t>Surgical specialty: 3.72</a:t>
            </a:r>
          </a:p>
          <a:p>
            <a:pPr marL="1097280" lvl="1" indent="-457200">
              <a:buFont typeface="Arial" panose="020B0604020202020204" pitchFamily="34" charset="0"/>
              <a:buChar char="•"/>
            </a:pPr>
            <a:r>
              <a:rPr lang="en-US" dirty="0"/>
              <a:t>Multispecialty: 5.52               		</a:t>
            </a:r>
            <a:r>
              <a:rPr lang="en-US" dirty="0">
                <a:solidFill>
                  <a:srgbClr val="0070C0"/>
                </a:solidFill>
              </a:rPr>
              <a:t>Staff: 8                  </a:t>
            </a:r>
          </a:p>
          <a:p>
            <a:r>
              <a:rPr lang="en-US" dirty="0"/>
              <a:t>Hospital/IDS Owned               		</a:t>
            </a:r>
            <a:r>
              <a:rPr lang="en-US" sz="2600" dirty="0">
                <a:solidFill>
                  <a:srgbClr val="0070C0"/>
                </a:solidFill>
              </a:rPr>
              <a:t>Physicians: 3</a:t>
            </a:r>
          </a:p>
          <a:p>
            <a:pPr marL="1097280" lvl="1" indent="-457200">
              <a:buFont typeface="Arial" panose="020B0604020202020204" pitchFamily="34" charset="0"/>
              <a:buChar char="•"/>
            </a:pPr>
            <a:r>
              <a:rPr lang="en-US" dirty="0"/>
              <a:t>Primary Care: 3.50                          </a:t>
            </a:r>
          </a:p>
          <a:p>
            <a:pPr marL="1097280" lvl="1" indent="-457200">
              <a:buFont typeface="Arial" panose="020B0604020202020204" pitchFamily="34" charset="0"/>
              <a:buChar char="•"/>
            </a:pPr>
            <a:r>
              <a:rPr lang="en-US" dirty="0"/>
              <a:t>Single-specialty: 2.50                          </a:t>
            </a:r>
          </a:p>
          <a:p>
            <a:pPr marL="1097280" lvl="1" indent="-457200">
              <a:buFont typeface="Arial" panose="020B0604020202020204" pitchFamily="34" charset="0"/>
              <a:buChar char="•"/>
            </a:pPr>
            <a:r>
              <a:rPr lang="en-US" dirty="0"/>
              <a:t>Surgical specialty: 2.55  		</a:t>
            </a:r>
          </a:p>
          <a:p>
            <a:pPr marL="1097280" lvl="1" indent="-457200">
              <a:buFont typeface="Arial" panose="020B0604020202020204" pitchFamily="34" charset="0"/>
              <a:buChar char="•"/>
            </a:pPr>
            <a:r>
              <a:rPr lang="en-US" dirty="0"/>
              <a:t>Multispecialty: 3.68 			</a:t>
            </a:r>
          </a:p>
        </p:txBody>
      </p:sp>
      <p:graphicFrame>
        <p:nvGraphicFramePr>
          <p:cNvPr id="6" name="Table 5">
            <a:extLst>
              <a:ext uri="{FF2B5EF4-FFF2-40B4-BE49-F238E27FC236}">
                <a16:creationId xmlns:a16="http://schemas.microsoft.com/office/drawing/2014/main" id="{1DAB029F-5908-4DC4-8523-3633F97381D9}"/>
              </a:ext>
            </a:extLst>
          </p:cNvPr>
          <p:cNvGraphicFramePr>
            <a:graphicFrameLocks noGrp="1"/>
          </p:cNvGraphicFramePr>
          <p:nvPr>
            <p:extLst>
              <p:ext uri="{D42A27DB-BD31-4B8C-83A1-F6EECF244321}">
                <p14:modId xmlns:p14="http://schemas.microsoft.com/office/powerpoint/2010/main" val="1344881545"/>
              </p:ext>
            </p:extLst>
          </p:nvPr>
        </p:nvGraphicFramePr>
        <p:xfrm>
          <a:off x="5276675" y="2877424"/>
          <a:ext cx="5702300" cy="741045"/>
        </p:xfrm>
        <a:graphic>
          <a:graphicData uri="http://schemas.openxmlformats.org/drawingml/2006/table">
            <a:tbl>
              <a:tblPr>
                <a:tableStyleId>{5C22544A-7EE6-4342-B048-85BDC9FD1C3A}</a:tableStyleId>
              </a:tblPr>
              <a:tblGrid>
                <a:gridCol w="2971800">
                  <a:extLst>
                    <a:ext uri="{9D8B030D-6E8A-4147-A177-3AD203B41FA5}">
                      <a16:colId xmlns:a16="http://schemas.microsoft.com/office/drawing/2014/main" val="1712118832"/>
                    </a:ext>
                  </a:extLst>
                </a:gridCol>
                <a:gridCol w="254000">
                  <a:extLst>
                    <a:ext uri="{9D8B030D-6E8A-4147-A177-3AD203B41FA5}">
                      <a16:colId xmlns:a16="http://schemas.microsoft.com/office/drawing/2014/main" val="2285265781"/>
                    </a:ext>
                  </a:extLst>
                </a:gridCol>
                <a:gridCol w="2476500">
                  <a:extLst>
                    <a:ext uri="{9D8B030D-6E8A-4147-A177-3AD203B41FA5}">
                      <a16:colId xmlns:a16="http://schemas.microsoft.com/office/drawing/2014/main" val="1502452867"/>
                    </a:ext>
                  </a:extLst>
                </a:gridCol>
              </a:tblGrid>
              <a:tr h="0">
                <a:tc>
                  <a:txBody>
                    <a:bodyPr/>
                    <a:lstStyle/>
                    <a:p>
                      <a:pPr algn="ctr" fontAlgn="ctr"/>
                      <a:r>
                        <a:rPr lang="en-US" sz="2400" u="sng" strike="noStrike" dirty="0">
                          <a:solidFill>
                            <a:srgbClr val="0070C0"/>
                          </a:solidFill>
                          <a:effectLst/>
                        </a:rPr>
                        <a:t>#  Support Staff FTEs</a:t>
                      </a:r>
                      <a:br>
                        <a:rPr lang="en-US" sz="2400" u="none" strike="noStrike" dirty="0">
                          <a:solidFill>
                            <a:srgbClr val="0070C0"/>
                          </a:solidFill>
                          <a:effectLst/>
                        </a:rPr>
                      </a:br>
                      <a:r>
                        <a:rPr lang="en-US" sz="2400" u="none" strike="noStrike" dirty="0">
                          <a:solidFill>
                            <a:srgbClr val="0070C0"/>
                          </a:solidFill>
                          <a:effectLst/>
                        </a:rPr>
                        <a:t># Physician FTEs</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Support Staff Ratio</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02587713"/>
                  </a:ext>
                </a:extLst>
              </a:tr>
            </a:tbl>
          </a:graphicData>
        </a:graphic>
      </p:graphicFrame>
      <p:graphicFrame>
        <p:nvGraphicFramePr>
          <p:cNvPr id="7" name="Table 6">
            <a:extLst>
              <a:ext uri="{FF2B5EF4-FFF2-40B4-BE49-F238E27FC236}">
                <a16:creationId xmlns:a16="http://schemas.microsoft.com/office/drawing/2014/main" id="{6F0E1ED7-78BB-4B88-B4E1-ABDE5B1D3692}"/>
              </a:ext>
            </a:extLst>
          </p:cNvPr>
          <p:cNvGraphicFramePr>
            <a:graphicFrameLocks noGrp="1"/>
          </p:cNvGraphicFramePr>
          <p:nvPr>
            <p:extLst>
              <p:ext uri="{D42A27DB-BD31-4B8C-83A1-F6EECF244321}">
                <p14:modId xmlns:p14="http://schemas.microsoft.com/office/powerpoint/2010/main" val="117067391"/>
              </p:ext>
            </p:extLst>
          </p:nvPr>
        </p:nvGraphicFramePr>
        <p:xfrm>
          <a:off x="8953719" y="4177385"/>
          <a:ext cx="1744910" cy="741045"/>
        </p:xfrm>
        <a:graphic>
          <a:graphicData uri="http://schemas.openxmlformats.org/drawingml/2006/table">
            <a:tbl>
              <a:tblPr>
                <a:tableStyleId>{5C22544A-7EE6-4342-B048-85BDC9FD1C3A}</a:tableStyleId>
              </a:tblPr>
              <a:tblGrid>
                <a:gridCol w="909374">
                  <a:extLst>
                    <a:ext uri="{9D8B030D-6E8A-4147-A177-3AD203B41FA5}">
                      <a16:colId xmlns:a16="http://schemas.microsoft.com/office/drawing/2014/main" val="3061669139"/>
                    </a:ext>
                  </a:extLst>
                </a:gridCol>
                <a:gridCol w="77724">
                  <a:extLst>
                    <a:ext uri="{9D8B030D-6E8A-4147-A177-3AD203B41FA5}">
                      <a16:colId xmlns:a16="http://schemas.microsoft.com/office/drawing/2014/main" val="5309270"/>
                    </a:ext>
                  </a:extLst>
                </a:gridCol>
                <a:gridCol w="757812">
                  <a:extLst>
                    <a:ext uri="{9D8B030D-6E8A-4147-A177-3AD203B41FA5}">
                      <a16:colId xmlns:a16="http://schemas.microsoft.com/office/drawing/2014/main" val="3316528189"/>
                    </a:ext>
                  </a:extLst>
                </a:gridCol>
              </a:tblGrid>
              <a:tr h="0">
                <a:tc>
                  <a:txBody>
                    <a:bodyPr/>
                    <a:lstStyle/>
                    <a:p>
                      <a:pPr algn="ctr" fontAlgn="ctr"/>
                      <a:r>
                        <a:rPr lang="en-US" sz="2400" u="sng" strike="noStrike" dirty="0">
                          <a:solidFill>
                            <a:srgbClr val="0070C0"/>
                          </a:solidFill>
                          <a:effectLst/>
                        </a:rPr>
                        <a:t>8</a:t>
                      </a:r>
                      <a:br>
                        <a:rPr lang="en-US" sz="2400" u="none" strike="noStrike" dirty="0">
                          <a:solidFill>
                            <a:srgbClr val="0070C0"/>
                          </a:solidFill>
                          <a:effectLst/>
                        </a:rPr>
                      </a:br>
                      <a:r>
                        <a:rPr lang="en-US" sz="2400" u="none" strike="noStrike" dirty="0">
                          <a:solidFill>
                            <a:srgbClr val="0070C0"/>
                          </a:solidFill>
                          <a:effectLst/>
                        </a:rPr>
                        <a:t>3</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2.67</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7652214"/>
                  </a:ext>
                </a:extLst>
              </a:tr>
            </a:tbl>
          </a:graphicData>
        </a:graphic>
      </p:graphicFrame>
    </p:spTree>
    <p:extLst>
      <p:ext uri="{BB962C8B-B14F-4D97-AF65-F5344CB8AC3E}">
        <p14:creationId xmlns:p14="http://schemas.microsoft.com/office/powerpoint/2010/main" val="330806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chemeClr val="tx1"/>
                </a:solidFill>
                <a:latin typeface="+mn-lt"/>
              </a:rPr>
              <a:t>KPI - Average Revenue per Patient</a:t>
            </a: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11</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277003" cy="5127771"/>
          </a:xfrm>
        </p:spPr>
        <p:txBody>
          <a:bodyPr>
            <a:normAutofit lnSpcReduction="10000"/>
          </a:bodyPr>
          <a:lstStyle/>
          <a:p>
            <a:r>
              <a:rPr lang="en-US" sz="2400" dirty="0"/>
              <a:t>Used in conjunction with Average Cost per Patient to measure the profitability per patient encounter. Use data from 4-6 months back to ensure claims/patients had sufficient time to pay.</a:t>
            </a:r>
          </a:p>
          <a:p>
            <a:r>
              <a:rPr lang="en-US" sz="2400" dirty="0"/>
              <a:t>If profitability is low, break down the analysis and calculate by payer and/or service (CPT code) to isolate the problem. Consider disenrolling from a plan if the profit margin is low or try to renegotiate the contract. Costs may also be the problem and should be investigated as the reason for low profitability. Use the Average Cost per Patient to identify the effect of cost on profitability.</a:t>
            </a:r>
          </a:p>
          <a:p>
            <a:endParaRPr lang="en-US" sz="2400" dirty="0"/>
          </a:p>
          <a:p>
            <a:endParaRPr lang="en-US" sz="2400" dirty="0"/>
          </a:p>
          <a:p>
            <a:endParaRPr lang="en-US" sz="2400" dirty="0"/>
          </a:p>
          <a:p>
            <a:r>
              <a:rPr lang="en-US" sz="2400" dirty="0">
                <a:solidFill>
                  <a:srgbClr val="0070C0"/>
                </a:solidFill>
              </a:rPr>
              <a:t>Collections: $56,000</a:t>
            </a:r>
          </a:p>
          <a:p>
            <a:r>
              <a:rPr lang="en-US" sz="2400" dirty="0">
                <a:solidFill>
                  <a:srgbClr val="0070C0"/>
                </a:solidFill>
              </a:rPr>
              <a:t>Visits: 520</a:t>
            </a:r>
          </a:p>
        </p:txBody>
      </p:sp>
      <p:graphicFrame>
        <p:nvGraphicFramePr>
          <p:cNvPr id="3" name="Table 2">
            <a:extLst>
              <a:ext uri="{FF2B5EF4-FFF2-40B4-BE49-F238E27FC236}">
                <a16:creationId xmlns:a16="http://schemas.microsoft.com/office/drawing/2014/main" id="{30C9897B-265E-4C49-8260-1C8338DCCE2D}"/>
              </a:ext>
            </a:extLst>
          </p:cNvPr>
          <p:cNvGraphicFramePr>
            <a:graphicFrameLocks noGrp="1"/>
          </p:cNvGraphicFramePr>
          <p:nvPr>
            <p:extLst>
              <p:ext uri="{D42A27DB-BD31-4B8C-83A1-F6EECF244321}">
                <p14:modId xmlns:p14="http://schemas.microsoft.com/office/powerpoint/2010/main" val="1103173772"/>
              </p:ext>
            </p:extLst>
          </p:nvPr>
        </p:nvGraphicFramePr>
        <p:xfrm>
          <a:off x="2885812" y="4429371"/>
          <a:ext cx="7183773" cy="901125"/>
        </p:xfrm>
        <a:graphic>
          <a:graphicData uri="http://schemas.openxmlformats.org/drawingml/2006/table">
            <a:tbl>
              <a:tblPr>
                <a:tableStyleId>{5C22544A-7EE6-4342-B048-85BDC9FD1C3A}</a:tableStyleId>
              </a:tblPr>
              <a:tblGrid>
                <a:gridCol w="3483042">
                  <a:extLst>
                    <a:ext uri="{9D8B030D-6E8A-4147-A177-3AD203B41FA5}">
                      <a16:colId xmlns:a16="http://schemas.microsoft.com/office/drawing/2014/main" val="2058316791"/>
                    </a:ext>
                  </a:extLst>
                </a:gridCol>
                <a:gridCol w="238565">
                  <a:extLst>
                    <a:ext uri="{9D8B030D-6E8A-4147-A177-3AD203B41FA5}">
                      <a16:colId xmlns:a16="http://schemas.microsoft.com/office/drawing/2014/main" val="97714177"/>
                    </a:ext>
                  </a:extLst>
                </a:gridCol>
                <a:gridCol w="3462166">
                  <a:extLst>
                    <a:ext uri="{9D8B030D-6E8A-4147-A177-3AD203B41FA5}">
                      <a16:colId xmlns:a16="http://schemas.microsoft.com/office/drawing/2014/main" val="3448836810"/>
                    </a:ext>
                  </a:extLst>
                </a:gridCol>
              </a:tblGrid>
              <a:tr h="901125">
                <a:tc>
                  <a:txBody>
                    <a:bodyPr/>
                    <a:lstStyle/>
                    <a:p>
                      <a:pPr algn="ctr" fontAlgn="ctr"/>
                      <a:r>
                        <a:rPr lang="en-US" sz="2400" u="sng" strike="noStrike" dirty="0">
                          <a:solidFill>
                            <a:srgbClr val="0070C0"/>
                          </a:solidFill>
                          <a:effectLst/>
                        </a:rPr>
                        <a:t>Total Monthly Collections </a:t>
                      </a:r>
                      <a:br>
                        <a:rPr lang="en-US" sz="2400" u="none" strike="noStrike" dirty="0">
                          <a:solidFill>
                            <a:srgbClr val="0070C0"/>
                          </a:solidFill>
                          <a:effectLst/>
                        </a:rPr>
                      </a:br>
                      <a:r>
                        <a:rPr lang="en-US" sz="2400" u="none" strike="noStrike" dirty="0">
                          <a:solidFill>
                            <a:srgbClr val="0070C0"/>
                          </a:solidFill>
                          <a:effectLst/>
                        </a:rPr>
                        <a:t>Total Monthly Patient Visits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Average Revenue per Patient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784084694"/>
                  </a:ext>
                </a:extLst>
              </a:tr>
            </a:tbl>
          </a:graphicData>
        </a:graphic>
      </p:graphicFrame>
      <p:graphicFrame>
        <p:nvGraphicFramePr>
          <p:cNvPr id="6" name="Table 5">
            <a:extLst>
              <a:ext uri="{FF2B5EF4-FFF2-40B4-BE49-F238E27FC236}">
                <a16:creationId xmlns:a16="http://schemas.microsoft.com/office/drawing/2014/main" id="{BCDD7ECC-E1F2-46B4-9070-C074D7D60D74}"/>
              </a:ext>
            </a:extLst>
          </p:cNvPr>
          <p:cNvGraphicFramePr>
            <a:graphicFrameLocks noGrp="1"/>
          </p:cNvGraphicFramePr>
          <p:nvPr>
            <p:extLst>
              <p:ext uri="{D42A27DB-BD31-4B8C-83A1-F6EECF244321}">
                <p14:modId xmlns:p14="http://schemas.microsoft.com/office/powerpoint/2010/main" val="982186859"/>
              </p:ext>
            </p:extLst>
          </p:nvPr>
        </p:nvGraphicFramePr>
        <p:xfrm>
          <a:off x="6593747" y="5711495"/>
          <a:ext cx="2971800" cy="741045"/>
        </p:xfrm>
        <a:graphic>
          <a:graphicData uri="http://schemas.openxmlformats.org/drawingml/2006/table">
            <a:tbl>
              <a:tblPr>
                <a:tableStyleId>{5C22544A-7EE6-4342-B048-85BDC9FD1C3A}</a:tableStyleId>
              </a:tblPr>
              <a:tblGrid>
                <a:gridCol w="1470059">
                  <a:extLst>
                    <a:ext uri="{9D8B030D-6E8A-4147-A177-3AD203B41FA5}">
                      <a16:colId xmlns:a16="http://schemas.microsoft.com/office/drawing/2014/main" val="1140811790"/>
                    </a:ext>
                  </a:extLst>
                </a:gridCol>
                <a:gridCol w="294645">
                  <a:extLst>
                    <a:ext uri="{9D8B030D-6E8A-4147-A177-3AD203B41FA5}">
                      <a16:colId xmlns:a16="http://schemas.microsoft.com/office/drawing/2014/main" val="3698997107"/>
                    </a:ext>
                  </a:extLst>
                </a:gridCol>
                <a:gridCol w="1207096">
                  <a:extLst>
                    <a:ext uri="{9D8B030D-6E8A-4147-A177-3AD203B41FA5}">
                      <a16:colId xmlns:a16="http://schemas.microsoft.com/office/drawing/2014/main" val="2696168583"/>
                    </a:ext>
                  </a:extLst>
                </a:gridCol>
              </a:tblGrid>
              <a:tr h="0">
                <a:tc>
                  <a:txBody>
                    <a:bodyPr/>
                    <a:lstStyle/>
                    <a:p>
                      <a:pPr algn="ctr" fontAlgn="ctr"/>
                      <a:r>
                        <a:rPr lang="en-US" sz="2400" u="sng" strike="noStrike" dirty="0">
                          <a:solidFill>
                            <a:srgbClr val="0070C0"/>
                          </a:solidFill>
                          <a:effectLst/>
                        </a:rPr>
                        <a:t>$56,000 </a:t>
                      </a:r>
                      <a:br>
                        <a:rPr lang="en-US" sz="2400" u="none" strike="noStrike" dirty="0">
                          <a:solidFill>
                            <a:srgbClr val="0070C0"/>
                          </a:solidFill>
                          <a:effectLst/>
                        </a:rPr>
                      </a:br>
                      <a:r>
                        <a:rPr lang="en-US" sz="2400" u="none" strike="noStrike" dirty="0">
                          <a:solidFill>
                            <a:srgbClr val="0070C0"/>
                          </a:solidFill>
                          <a:effectLst/>
                        </a:rPr>
                        <a:t>520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$107.69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16721376"/>
                  </a:ext>
                </a:extLst>
              </a:tr>
            </a:tbl>
          </a:graphicData>
        </a:graphic>
      </p:graphicFrame>
    </p:spTree>
    <p:extLst>
      <p:ext uri="{BB962C8B-B14F-4D97-AF65-F5344CB8AC3E}">
        <p14:creationId xmlns:p14="http://schemas.microsoft.com/office/powerpoint/2010/main" val="101902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chemeClr val="tx1"/>
                </a:solidFill>
                <a:latin typeface="+mn-lt"/>
              </a:rPr>
              <a:t>KPI - Average Cost per Patient</a:t>
            </a: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12</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277003" cy="5127771"/>
          </a:xfrm>
        </p:spPr>
        <p:txBody>
          <a:bodyPr>
            <a:normAutofit/>
          </a:bodyPr>
          <a:lstStyle/>
          <a:p>
            <a:r>
              <a:rPr lang="en-US" sz="2800" dirty="0"/>
              <a:t>Used in conjunction with Average Revenue per Patient to measure costs on a per patient basis. Use costs figures from the same period as Average Revenue per Patient.</a:t>
            </a:r>
          </a:p>
          <a:p>
            <a:r>
              <a:rPr lang="en-US" sz="2800" dirty="0"/>
              <a:t>Calculate the average cost per patient in order to weigh it against the average revenue per patient. This calculation can be performed by payer or CPT code to identify areas of concern.</a:t>
            </a:r>
          </a:p>
          <a:p>
            <a:endParaRPr lang="en-US" sz="2400" dirty="0"/>
          </a:p>
          <a:p>
            <a:endParaRPr lang="en-US" sz="2400" dirty="0"/>
          </a:p>
          <a:p>
            <a:endParaRPr lang="en-US" sz="2400" dirty="0"/>
          </a:p>
          <a:p>
            <a:r>
              <a:rPr lang="en-US" sz="2400" dirty="0">
                <a:solidFill>
                  <a:srgbClr val="0070C0"/>
                </a:solidFill>
              </a:rPr>
              <a:t>Expenses: $34,000</a:t>
            </a:r>
          </a:p>
          <a:p>
            <a:r>
              <a:rPr lang="en-US" sz="2400" dirty="0">
                <a:solidFill>
                  <a:srgbClr val="0070C0"/>
                </a:solidFill>
              </a:rPr>
              <a:t>Visits: 520</a:t>
            </a:r>
          </a:p>
        </p:txBody>
      </p:sp>
      <p:graphicFrame>
        <p:nvGraphicFramePr>
          <p:cNvPr id="3" name="Table 2">
            <a:extLst>
              <a:ext uri="{FF2B5EF4-FFF2-40B4-BE49-F238E27FC236}">
                <a16:creationId xmlns:a16="http://schemas.microsoft.com/office/drawing/2014/main" id="{30C9897B-265E-4C49-8260-1C8338DCCE2D}"/>
              </a:ext>
            </a:extLst>
          </p:cNvPr>
          <p:cNvGraphicFramePr>
            <a:graphicFrameLocks noGrp="1"/>
          </p:cNvGraphicFramePr>
          <p:nvPr>
            <p:extLst>
              <p:ext uri="{D42A27DB-BD31-4B8C-83A1-F6EECF244321}">
                <p14:modId xmlns:p14="http://schemas.microsoft.com/office/powerpoint/2010/main" val="996549828"/>
              </p:ext>
            </p:extLst>
          </p:nvPr>
        </p:nvGraphicFramePr>
        <p:xfrm>
          <a:off x="2961313" y="4318057"/>
          <a:ext cx="7183773" cy="901125"/>
        </p:xfrm>
        <a:graphic>
          <a:graphicData uri="http://schemas.openxmlformats.org/drawingml/2006/table">
            <a:tbl>
              <a:tblPr>
                <a:tableStyleId>{5C22544A-7EE6-4342-B048-85BDC9FD1C3A}</a:tableStyleId>
              </a:tblPr>
              <a:tblGrid>
                <a:gridCol w="3483042">
                  <a:extLst>
                    <a:ext uri="{9D8B030D-6E8A-4147-A177-3AD203B41FA5}">
                      <a16:colId xmlns:a16="http://schemas.microsoft.com/office/drawing/2014/main" val="2058316791"/>
                    </a:ext>
                  </a:extLst>
                </a:gridCol>
                <a:gridCol w="238565">
                  <a:extLst>
                    <a:ext uri="{9D8B030D-6E8A-4147-A177-3AD203B41FA5}">
                      <a16:colId xmlns:a16="http://schemas.microsoft.com/office/drawing/2014/main" val="97714177"/>
                    </a:ext>
                  </a:extLst>
                </a:gridCol>
                <a:gridCol w="3462166">
                  <a:extLst>
                    <a:ext uri="{9D8B030D-6E8A-4147-A177-3AD203B41FA5}">
                      <a16:colId xmlns:a16="http://schemas.microsoft.com/office/drawing/2014/main" val="3448836810"/>
                    </a:ext>
                  </a:extLst>
                </a:gridCol>
              </a:tblGrid>
              <a:tr h="901125">
                <a:tc>
                  <a:txBody>
                    <a:bodyPr/>
                    <a:lstStyle/>
                    <a:p>
                      <a:pPr algn="ctr" fontAlgn="ctr"/>
                      <a:r>
                        <a:rPr lang="en-US" sz="2400" u="sng" strike="noStrike" dirty="0">
                          <a:solidFill>
                            <a:srgbClr val="0070C0"/>
                          </a:solidFill>
                          <a:effectLst/>
                        </a:rPr>
                        <a:t>Total Monthly Expenses </a:t>
                      </a:r>
                      <a:br>
                        <a:rPr lang="en-US" sz="2400" u="none" strike="noStrike" dirty="0">
                          <a:solidFill>
                            <a:srgbClr val="0070C0"/>
                          </a:solidFill>
                          <a:effectLst/>
                        </a:rPr>
                      </a:br>
                      <a:r>
                        <a:rPr lang="en-US" sz="2400" u="none" strike="noStrike" dirty="0">
                          <a:solidFill>
                            <a:srgbClr val="0070C0"/>
                          </a:solidFill>
                          <a:effectLst/>
                        </a:rPr>
                        <a:t>Total Monthly Patient Visits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Average Cost per Patient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784084694"/>
                  </a:ext>
                </a:extLst>
              </a:tr>
            </a:tbl>
          </a:graphicData>
        </a:graphic>
      </p:graphicFrame>
      <p:graphicFrame>
        <p:nvGraphicFramePr>
          <p:cNvPr id="6" name="Table 5">
            <a:extLst>
              <a:ext uri="{FF2B5EF4-FFF2-40B4-BE49-F238E27FC236}">
                <a16:creationId xmlns:a16="http://schemas.microsoft.com/office/drawing/2014/main" id="{BCDD7ECC-E1F2-46B4-9070-C074D7D60D74}"/>
              </a:ext>
            </a:extLst>
          </p:cNvPr>
          <p:cNvGraphicFramePr>
            <a:graphicFrameLocks noGrp="1"/>
          </p:cNvGraphicFramePr>
          <p:nvPr>
            <p:extLst>
              <p:ext uri="{D42A27DB-BD31-4B8C-83A1-F6EECF244321}">
                <p14:modId xmlns:p14="http://schemas.microsoft.com/office/powerpoint/2010/main" val="3183337585"/>
              </p:ext>
            </p:extLst>
          </p:nvPr>
        </p:nvGraphicFramePr>
        <p:xfrm>
          <a:off x="8011487" y="5703106"/>
          <a:ext cx="2971800" cy="741045"/>
        </p:xfrm>
        <a:graphic>
          <a:graphicData uri="http://schemas.openxmlformats.org/drawingml/2006/table">
            <a:tbl>
              <a:tblPr>
                <a:tableStyleId>{5C22544A-7EE6-4342-B048-85BDC9FD1C3A}</a:tableStyleId>
              </a:tblPr>
              <a:tblGrid>
                <a:gridCol w="1470059">
                  <a:extLst>
                    <a:ext uri="{9D8B030D-6E8A-4147-A177-3AD203B41FA5}">
                      <a16:colId xmlns:a16="http://schemas.microsoft.com/office/drawing/2014/main" val="1140811790"/>
                    </a:ext>
                  </a:extLst>
                </a:gridCol>
                <a:gridCol w="294645">
                  <a:extLst>
                    <a:ext uri="{9D8B030D-6E8A-4147-A177-3AD203B41FA5}">
                      <a16:colId xmlns:a16="http://schemas.microsoft.com/office/drawing/2014/main" val="3698997107"/>
                    </a:ext>
                  </a:extLst>
                </a:gridCol>
                <a:gridCol w="1207096">
                  <a:extLst>
                    <a:ext uri="{9D8B030D-6E8A-4147-A177-3AD203B41FA5}">
                      <a16:colId xmlns:a16="http://schemas.microsoft.com/office/drawing/2014/main" val="2696168583"/>
                    </a:ext>
                  </a:extLst>
                </a:gridCol>
              </a:tblGrid>
              <a:tr h="0">
                <a:tc>
                  <a:txBody>
                    <a:bodyPr/>
                    <a:lstStyle/>
                    <a:p>
                      <a:pPr algn="ctr" fontAlgn="ctr"/>
                      <a:r>
                        <a:rPr lang="en-US" sz="2400" u="sng" strike="noStrike" dirty="0">
                          <a:solidFill>
                            <a:srgbClr val="0070C0"/>
                          </a:solidFill>
                          <a:effectLst/>
                        </a:rPr>
                        <a:t>$34,000 </a:t>
                      </a:r>
                      <a:br>
                        <a:rPr lang="en-US" sz="2400" u="none" strike="noStrike" dirty="0">
                          <a:solidFill>
                            <a:srgbClr val="0070C0"/>
                          </a:solidFill>
                          <a:effectLst/>
                        </a:rPr>
                      </a:br>
                      <a:r>
                        <a:rPr lang="en-US" sz="2400" u="none" strike="noStrike" dirty="0">
                          <a:solidFill>
                            <a:srgbClr val="0070C0"/>
                          </a:solidFill>
                          <a:effectLst/>
                        </a:rPr>
                        <a:t>520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$65.38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16721376"/>
                  </a:ext>
                </a:extLst>
              </a:tr>
            </a:tbl>
          </a:graphicData>
        </a:graphic>
      </p:graphicFrame>
    </p:spTree>
    <p:extLst>
      <p:ext uri="{BB962C8B-B14F-4D97-AF65-F5344CB8AC3E}">
        <p14:creationId xmlns:p14="http://schemas.microsoft.com/office/powerpoint/2010/main" val="165840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chemeClr val="tx1"/>
                </a:solidFill>
                <a:latin typeface="+mn-lt"/>
              </a:rPr>
              <a:t>KPI - Average Charges per Day</a:t>
            </a: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13</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277003" cy="5127771"/>
          </a:xfrm>
        </p:spPr>
        <p:txBody>
          <a:bodyPr>
            <a:normAutofit/>
          </a:bodyPr>
          <a:lstStyle/>
          <a:p>
            <a:r>
              <a:rPr lang="en-US" sz="2400" dirty="0"/>
              <a:t>Calculates the average billed charges generated per day for a given period of time. </a:t>
            </a:r>
          </a:p>
          <a:p>
            <a:r>
              <a:rPr lang="en-US" sz="2400" dirty="0"/>
              <a:t>Many factors, including surgery schedules and the number of physicians working in a given day, greatly effect daily charges. Investigate the reasons behind any significant variance. If average charges per day increases by more than the rate of inflation over time, it suggests the practice is growing.</a:t>
            </a:r>
          </a:p>
          <a:p>
            <a:endParaRPr lang="en-US" sz="2400" dirty="0"/>
          </a:p>
          <a:p>
            <a:endParaRPr lang="en-US" sz="2400" dirty="0"/>
          </a:p>
          <a:p>
            <a:endParaRPr lang="en-US" sz="2400" dirty="0"/>
          </a:p>
          <a:p>
            <a:endParaRPr lang="en-US" sz="2400" dirty="0"/>
          </a:p>
          <a:p>
            <a:r>
              <a:rPr lang="en-US" sz="2400" dirty="0">
                <a:solidFill>
                  <a:srgbClr val="0070C0"/>
                </a:solidFill>
              </a:rPr>
              <a:t>Monthly Charges: $73,000</a:t>
            </a:r>
          </a:p>
          <a:p>
            <a:r>
              <a:rPr lang="en-US" sz="2400" dirty="0">
                <a:solidFill>
                  <a:srgbClr val="0070C0"/>
                </a:solidFill>
              </a:rPr>
              <a:t>Days: 30</a:t>
            </a:r>
          </a:p>
          <a:p>
            <a:endParaRPr lang="en-US" sz="2400" dirty="0"/>
          </a:p>
          <a:p>
            <a:endParaRPr lang="en-US" sz="2400" dirty="0"/>
          </a:p>
        </p:txBody>
      </p:sp>
      <p:graphicFrame>
        <p:nvGraphicFramePr>
          <p:cNvPr id="12" name="Table 11">
            <a:extLst>
              <a:ext uri="{FF2B5EF4-FFF2-40B4-BE49-F238E27FC236}">
                <a16:creationId xmlns:a16="http://schemas.microsoft.com/office/drawing/2014/main" id="{76F48BC1-DA03-44C1-8B2D-0408A3B9E8D5}"/>
              </a:ext>
            </a:extLst>
          </p:cNvPr>
          <p:cNvGraphicFramePr>
            <a:graphicFrameLocks noGrp="1"/>
          </p:cNvGraphicFramePr>
          <p:nvPr>
            <p:extLst>
              <p:ext uri="{D42A27DB-BD31-4B8C-83A1-F6EECF244321}">
                <p14:modId xmlns:p14="http://schemas.microsoft.com/office/powerpoint/2010/main" val="890371668"/>
              </p:ext>
            </p:extLst>
          </p:nvPr>
        </p:nvGraphicFramePr>
        <p:xfrm>
          <a:off x="2207106" y="4246898"/>
          <a:ext cx="7467600" cy="619125"/>
        </p:xfrm>
        <a:graphic>
          <a:graphicData uri="http://schemas.openxmlformats.org/drawingml/2006/table">
            <a:tbl>
              <a:tblPr>
                <a:tableStyleId>{5C22544A-7EE6-4342-B048-85BDC9FD1C3A}</a:tableStyleId>
              </a:tblPr>
              <a:tblGrid>
                <a:gridCol w="4432300">
                  <a:extLst>
                    <a:ext uri="{9D8B030D-6E8A-4147-A177-3AD203B41FA5}">
                      <a16:colId xmlns:a16="http://schemas.microsoft.com/office/drawing/2014/main" val="2010200391"/>
                    </a:ext>
                  </a:extLst>
                </a:gridCol>
                <a:gridCol w="254000">
                  <a:extLst>
                    <a:ext uri="{9D8B030D-6E8A-4147-A177-3AD203B41FA5}">
                      <a16:colId xmlns:a16="http://schemas.microsoft.com/office/drawing/2014/main" val="3009037839"/>
                    </a:ext>
                  </a:extLst>
                </a:gridCol>
                <a:gridCol w="2781300">
                  <a:extLst>
                    <a:ext uri="{9D8B030D-6E8A-4147-A177-3AD203B41FA5}">
                      <a16:colId xmlns:a16="http://schemas.microsoft.com/office/drawing/2014/main" val="3760098357"/>
                    </a:ext>
                  </a:extLst>
                </a:gridCol>
              </a:tblGrid>
              <a:tr h="0">
                <a:tc>
                  <a:txBody>
                    <a:bodyPr/>
                    <a:lstStyle/>
                    <a:p>
                      <a:pPr algn="ctr" fontAlgn="ctr"/>
                      <a:r>
                        <a:rPr lang="en-US" sz="2000" b="0" i="0" u="sng" strike="noStrike" dirty="0">
                          <a:solidFill>
                            <a:srgbClr val="0070C0"/>
                          </a:solidFill>
                          <a:effectLst/>
                          <a:latin typeface="Calibri" panose="020F0502020204030204" pitchFamily="34" charset="0"/>
                        </a:rPr>
                        <a:t>Charges (in a given period)</a:t>
                      </a:r>
                      <a:br>
                        <a:rPr lang="en-US" sz="2000" b="0" i="0" u="none" strike="noStrike" dirty="0">
                          <a:solidFill>
                            <a:srgbClr val="0070C0"/>
                          </a:solidFill>
                          <a:effectLst/>
                          <a:latin typeface="Calibri" panose="020F0502020204030204" pitchFamily="34" charset="0"/>
                        </a:rPr>
                      </a:br>
                      <a:r>
                        <a:rPr lang="en-US" sz="2000" b="0" i="0" u="none" strike="noStrike" dirty="0">
                          <a:solidFill>
                            <a:srgbClr val="0070C0"/>
                          </a:solidFill>
                          <a:effectLst/>
                          <a:latin typeface="Calibri" panose="020F0502020204030204" pitchFamily="34" charset="0"/>
                        </a:rPr>
                        <a:t># of Business Days (in the above period)</a:t>
                      </a:r>
                    </a:p>
                  </a:txBody>
                  <a:tcPr marL="9525" marR="9525" marT="9525" marB="0" anchor="ctr">
                    <a:noFill/>
                  </a:tcPr>
                </a:tc>
                <a:tc>
                  <a:txBody>
                    <a:bodyPr/>
                    <a:lstStyle/>
                    <a:p>
                      <a:pPr algn="ctr" fontAlgn="ctr"/>
                      <a:r>
                        <a:rPr lang="en-US" sz="2000" b="0" i="0" u="none" strike="noStrike" dirty="0">
                          <a:solidFill>
                            <a:srgbClr val="0070C0"/>
                          </a:solidFill>
                          <a:effectLst/>
                          <a:latin typeface="Calibri" panose="020F0502020204030204" pitchFamily="34" charset="0"/>
                        </a:rPr>
                        <a:t>=</a:t>
                      </a:r>
                    </a:p>
                  </a:txBody>
                  <a:tcPr marL="9525" marR="9525" marT="9525" marB="0" anchor="ctr">
                    <a:noFill/>
                  </a:tcPr>
                </a:tc>
                <a:tc>
                  <a:txBody>
                    <a:bodyPr/>
                    <a:lstStyle/>
                    <a:p>
                      <a:pPr algn="ctr" fontAlgn="ctr"/>
                      <a:r>
                        <a:rPr lang="en-US" sz="2000" b="0" i="0" u="none" strike="noStrike" dirty="0">
                          <a:solidFill>
                            <a:srgbClr val="0070C0"/>
                          </a:solidFill>
                          <a:effectLst/>
                          <a:latin typeface="Calibri" panose="020F0502020204030204" pitchFamily="34" charset="0"/>
                        </a:rPr>
                        <a:t>Average Charges per Day</a:t>
                      </a:r>
                    </a:p>
                  </a:txBody>
                  <a:tcPr marL="9525" marR="9525" marT="9525" marB="0" anchor="ctr">
                    <a:noFill/>
                  </a:tcPr>
                </a:tc>
                <a:extLst>
                  <a:ext uri="{0D108BD9-81ED-4DB2-BD59-A6C34878D82A}">
                    <a16:rowId xmlns:a16="http://schemas.microsoft.com/office/drawing/2014/main" val="3826126370"/>
                  </a:ext>
                </a:extLst>
              </a:tr>
            </a:tbl>
          </a:graphicData>
        </a:graphic>
      </p:graphicFrame>
      <p:graphicFrame>
        <p:nvGraphicFramePr>
          <p:cNvPr id="14" name="Table 13">
            <a:extLst>
              <a:ext uri="{FF2B5EF4-FFF2-40B4-BE49-F238E27FC236}">
                <a16:creationId xmlns:a16="http://schemas.microsoft.com/office/drawing/2014/main" id="{E4DC9D3D-79FF-4696-A74C-9D85FB783E09}"/>
              </a:ext>
            </a:extLst>
          </p:cNvPr>
          <p:cNvGraphicFramePr>
            <a:graphicFrameLocks noGrp="1"/>
          </p:cNvGraphicFramePr>
          <p:nvPr>
            <p:extLst>
              <p:ext uri="{D42A27DB-BD31-4B8C-83A1-F6EECF244321}">
                <p14:modId xmlns:p14="http://schemas.microsoft.com/office/powerpoint/2010/main" val="293863538"/>
              </p:ext>
            </p:extLst>
          </p:nvPr>
        </p:nvGraphicFramePr>
        <p:xfrm>
          <a:off x="6802773" y="5366085"/>
          <a:ext cx="3200400" cy="741045"/>
        </p:xfrm>
        <a:graphic>
          <a:graphicData uri="http://schemas.openxmlformats.org/drawingml/2006/table">
            <a:tbl>
              <a:tblPr>
                <a:tableStyleId>{5C22544A-7EE6-4342-B048-85BDC9FD1C3A}</a:tableStyleId>
              </a:tblPr>
              <a:tblGrid>
                <a:gridCol w="1470283">
                  <a:extLst>
                    <a:ext uri="{9D8B030D-6E8A-4147-A177-3AD203B41FA5}">
                      <a16:colId xmlns:a16="http://schemas.microsoft.com/office/drawing/2014/main" val="3090982776"/>
                    </a:ext>
                  </a:extLst>
                </a:gridCol>
                <a:gridCol w="294690">
                  <a:extLst>
                    <a:ext uri="{9D8B030D-6E8A-4147-A177-3AD203B41FA5}">
                      <a16:colId xmlns:a16="http://schemas.microsoft.com/office/drawing/2014/main" val="1172659635"/>
                    </a:ext>
                  </a:extLst>
                </a:gridCol>
                <a:gridCol w="1435427">
                  <a:extLst>
                    <a:ext uri="{9D8B030D-6E8A-4147-A177-3AD203B41FA5}">
                      <a16:colId xmlns:a16="http://schemas.microsoft.com/office/drawing/2014/main" val="2703463776"/>
                    </a:ext>
                  </a:extLst>
                </a:gridCol>
              </a:tblGrid>
              <a:tr h="0">
                <a:tc>
                  <a:txBody>
                    <a:bodyPr/>
                    <a:lstStyle/>
                    <a:p>
                      <a:pPr algn="ctr" fontAlgn="ctr"/>
                      <a:r>
                        <a:rPr lang="en-US" sz="2400" u="sng" strike="noStrike" dirty="0">
                          <a:solidFill>
                            <a:srgbClr val="0070C0"/>
                          </a:solidFill>
                          <a:effectLst/>
                        </a:rPr>
                        <a:t>$73,000 </a:t>
                      </a:r>
                      <a:br>
                        <a:rPr lang="en-US" sz="2400" u="none" strike="noStrike" dirty="0">
                          <a:solidFill>
                            <a:srgbClr val="0070C0"/>
                          </a:solidFill>
                          <a:effectLst/>
                        </a:rPr>
                      </a:br>
                      <a:r>
                        <a:rPr lang="en-US" sz="2400" u="none" strike="noStrike" dirty="0">
                          <a:solidFill>
                            <a:srgbClr val="0070C0"/>
                          </a:solidFill>
                          <a:effectLst/>
                        </a:rPr>
                        <a:t>30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$2,433.33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74487249"/>
                  </a:ext>
                </a:extLst>
              </a:tr>
            </a:tbl>
          </a:graphicData>
        </a:graphic>
      </p:graphicFrame>
    </p:spTree>
    <p:extLst>
      <p:ext uri="{BB962C8B-B14F-4D97-AF65-F5344CB8AC3E}">
        <p14:creationId xmlns:p14="http://schemas.microsoft.com/office/powerpoint/2010/main" val="368209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chemeClr val="tx1"/>
                </a:solidFill>
                <a:latin typeface="+mn-lt"/>
              </a:rPr>
              <a:t>KPI – Gross </a:t>
            </a:r>
            <a:r>
              <a:rPr lang="en-US" dirty="0">
                <a:latin typeface="+mn-lt"/>
              </a:rPr>
              <a:t>Income per Physician FTE</a:t>
            </a:r>
            <a:endParaRPr lang="en-US" dirty="0">
              <a:solidFill>
                <a:schemeClr val="tx1"/>
              </a:solidFill>
              <a:latin typeface="+mn-lt"/>
            </a:endParaRP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14</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277003" cy="5127771"/>
          </a:xfrm>
        </p:spPr>
        <p:txBody>
          <a:bodyPr>
            <a:normAutofit/>
          </a:bodyPr>
          <a:lstStyle/>
          <a:p>
            <a:r>
              <a:rPr lang="en-US" sz="2400" dirty="0"/>
              <a:t>Measures the average amount of revenue each physician FTE contributes to gross income and illustrates the productivity of each physician during a given period of time. If gross income for a physician is lower than expected, look at patient volume to determine any reductions in volume (schedule availability, PTO, visit length). If volume has remained steady, look at changes in services billed. If there are no significant variances, review the physician's past claims to determine if they are billing appropriately for the services they are providing.</a:t>
            </a:r>
          </a:p>
          <a:p>
            <a:endParaRPr lang="en-US" sz="2400" dirty="0"/>
          </a:p>
          <a:p>
            <a:endParaRPr lang="en-US" sz="2400" dirty="0"/>
          </a:p>
          <a:p>
            <a:endParaRPr lang="en-US" sz="2400" dirty="0"/>
          </a:p>
          <a:p>
            <a:r>
              <a:rPr lang="en-US" sz="2400" dirty="0">
                <a:solidFill>
                  <a:srgbClr val="0070C0"/>
                </a:solidFill>
              </a:rPr>
              <a:t>Gross Monthly Charges:  </a:t>
            </a:r>
            <a:r>
              <a:rPr lang="en-US" sz="2400" strike="noStrike" dirty="0">
                <a:solidFill>
                  <a:srgbClr val="0070C0"/>
                </a:solidFill>
                <a:effectLst/>
              </a:rPr>
              <a:t>$73,000 </a:t>
            </a:r>
            <a:endParaRPr lang="en-US" sz="2400" dirty="0">
              <a:solidFill>
                <a:srgbClr val="0070C0"/>
              </a:solidFill>
            </a:endParaRPr>
          </a:p>
          <a:p>
            <a:r>
              <a:rPr lang="en-US" sz="2400" dirty="0">
                <a:solidFill>
                  <a:srgbClr val="0070C0"/>
                </a:solidFill>
              </a:rPr>
              <a:t># of Physician FTEs: 2</a:t>
            </a:r>
          </a:p>
          <a:p>
            <a:endParaRPr lang="en-US" sz="2400" dirty="0"/>
          </a:p>
          <a:p>
            <a:endParaRPr lang="en-US" sz="2400" dirty="0"/>
          </a:p>
        </p:txBody>
      </p:sp>
      <p:graphicFrame>
        <p:nvGraphicFramePr>
          <p:cNvPr id="3" name="Table 2">
            <a:extLst>
              <a:ext uri="{FF2B5EF4-FFF2-40B4-BE49-F238E27FC236}">
                <a16:creationId xmlns:a16="http://schemas.microsoft.com/office/drawing/2014/main" id="{81199AFF-8E3A-40A6-8299-09D04F02404C}"/>
              </a:ext>
            </a:extLst>
          </p:cNvPr>
          <p:cNvGraphicFramePr>
            <a:graphicFrameLocks noGrp="1"/>
          </p:cNvGraphicFramePr>
          <p:nvPr>
            <p:extLst>
              <p:ext uri="{D42A27DB-BD31-4B8C-83A1-F6EECF244321}">
                <p14:modId xmlns:p14="http://schemas.microsoft.com/office/powerpoint/2010/main" val="1326251082"/>
              </p:ext>
            </p:extLst>
          </p:nvPr>
        </p:nvGraphicFramePr>
        <p:xfrm>
          <a:off x="1669409" y="4060272"/>
          <a:ext cx="7977930" cy="741045"/>
        </p:xfrm>
        <a:graphic>
          <a:graphicData uri="http://schemas.openxmlformats.org/drawingml/2006/table">
            <a:tbl>
              <a:tblPr>
                <a:tableStyleId>{5C22544A-7EE6-4342-B048-85BDC9FD1C3A}</a:tableStyleId>
              </a:tblPr>
              <a:tblGrid>
                <a:gridCol w="2869612">
                  <a:extLst>
                    <a:ext uri="{9D8B030D-6E8A-4147-A177-3AD203B41FA5}">
                      <a16:colId xmlns:a16="http://schemas.microsoft.com/office/drawing/2014/main" val="2597960485"/>
                    </a:ext>
                  </a:extLst>
                </a:gridCol>
                <a:gridCol w="712487">
                  <a:extLst>
                    <a:ext uri="{9D8B030D-6E8A-4147-A177-3AD203B41FA5}">
                      <a16:colId xmlns:a16="http://schemas.microsoft.com/office/drawing/2014/main" val="3848234589"/>
                    </a:ext>
                  </a:extLst>
                </a:gridCol>
                <a:gridCol w="4395831">
                  <a:extLst>
                    <a:ext uri="{9D8B030D-6E8A-4147-A177-3AD203B41FA5}">
                      <a16:colId xmlns:a16="http://schemas.microsoft.com/office/drawing/2014/main" val="4275107671"/>
                    </a:ext>
                  </a:extLst>
                </a:gridCol>
              </a:tblGrid>
              <a:tr h="741045">
                <a:tc>
                  <a:txBody>
                    <a:bodyPr/>
                    <a:lstStyle/>
                    <a:p>
                      <a:pPr lvl="1" algn="ctr" fontAlgn="ctr"/>
                      <a:r>
                        <a:rPr lang="en-US" sz="2000" u="sng" strike="noStrike" dirty="0">
                          <a:solidFill>
                            <a:srgbClr val="0070C0"/>
                          </a:solidFill>
                          <a:effectLst/>
                        </a:rPr>
                        <a:t>Gross Monthly Charges</a:t>
                      </a:r>
                      <a:br>
                        <a:rPr lang="en-US" sz="2000" u="none" strike="noStrike" dirty="0">
                          <a:solidFill>
                            <a:srgbClr val="0070C0"/>
                          </a:solidFill>
                          <a:effectLst/>
                        </a:rPr>
                      </a:br>
                      <a:r>
                        <a:rPr lang="en-US" sz="2000" u="none" strike="noStrike" dirty="0">
                          <a:solidFill>
                            <a:srgbClr val="0070C0"/>
                          </a:solidFill>
                          <a:effectLst/>
                        </a:rPr>
                        <a:t># of Physicians</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lvl="1" algn="ctr" fontAlgn="ctr"/>
                      <a:r>
                        <a:rPr lang="en-US" sz="2000" u="none" strike="noStrike" dirty="0">
                          <a:solidFill>
                            <a:srgbClr val="0070C0"/>
                          </a:solidFill>
                          <a:effectLst/>
                        </a:rPr>
                        <a:t>=</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000" u="none" strike="noStrike" dirty="0">
                          <a:solidFill>
                            <a:srgbClr val="0070C0"/>
                          </a:solidFill>
                          <a:effectLst/>
                        </a:rPr>
                        <a:t>Gross Monthly Income per Physician</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788086679"/>
                  </a:ext>
                </a:extLst>
              </a:tr>
            </a:tbl>
          </a:graphicData>
        </a:graphic>
      </p:graphicFrame>
      <p:graphicFrame>
        <p:nvGraphicFramePr>
          <p:cNvPr id="6" name="Table 5">
            <a:extLst>
              <a:ext uri="{FF2B5EF4-FFF2-40B4-BE49-F238E27FC236}">
                <a16:creationId xmlns:a16="http://schemas.microsoft.com/office/drawing/2014/main" id="{9DF5F551-7810-4300-A58F-D715DE9539C1}"/>
              </a:ext>
            </a:extLst>
          </p:cNvPr>
          <p:cNvGraphicFramePr>
            <a:graphicFrameLocks noGrp="1"/>
          </p:cNvGraphicFramePr>
          <p:nvPr>
            <p:extLst>
              <p:ext uri="{D42A27DB-BD31-4B8C-83A1-F6EECF244321}">
                <p14:modId xmlns:p14="http://schemas.microsoft.com/office/powerpoint/2010/main" val="1192238503"/>
              </p:ext>
            </p:extLst>
          </p:nvPr>
        </p:nvGraphicFramePr>
        <p:xfrm>
          <a:off x="7241913" y="5257801"/>
          <a:ext cx="3365500" cy="741045"/>
        </p:xfrm>
        <a:graphic>
          <a:graphicData uri="http://schemas.openxmlformats.org/drawingml/2006/table">
            <a:tbl>
              <a:tblPr>
                <a:tableStyleId>{5C22544A-7EE6-4342-B048-85BDC9FD1C3A}</a:tableStyleId>
              </a:tblPr>
              <a:tblGrid>
                <a:gridCol w="1471811">
                  <a:extLst>
                    <a:ext uri="{9D8B030D-6E8A-4147-A177-3AD203B41FA5}">
                      <a16:colId xmlns:a16="http://schemas.microsoft.com/office/drawing/2014/main" val="3918433305"/>
                    </a:ext>
                  </a:extLst>
                </a:gridCol>
                <a:gridCol w="294997">
                  <a:extLst>
                    <a:ext uri="{9D8B030D-6E8A-4147-A177-3AD203B41FA5}">
                      <a16:colId xmlns:a16="http://schemas.microsoft.com/office/drawing/2014/main" val="3774387136"/>
                    </a:ext>
                  </a:extLst>
                </a:gridCol>
                <a:gridCol w="1598692">
                  <a:extLst>
                    <a:ext uri="{9D8B030D-6E8A-4147-A177-3AD203B41FA5}">
                      <a16:colId xmlns:a16="http://schemas.microsoft.com/office/drawing/2014/main" val="137036137"/>
                    </a:ext>
                  </a:extLst>
                </a:gridCol>
              </a:tblGrid>
              <a:tr h="0">
                <a:tc>
                  <a:txBody>
                    <a:bodyPr/>
                    <a:lstStyle/>
                    <a:p>
                      <a:pPr algn="ctr" fontAlgn="ctr"/>
                      <a:r>
                        <a:rPr lang="en-US" sz="2400" u="sng" strike="noStrike" dirty="0">
                          <a:solidFill>
                            <a:srgbClr val="0070C0"/>
                          </a:solidFill>
                          <a:effectLst/>
                        </a:rPr>
                        <a:t>$73,000 </a:t>
                      </a:r>
                      <a:br>
                        <a:rPr lang="en-US" sz="2400" u="none" strike="noStrike" dirty="0">
                          <a:solidFill>
                            <a:srgbClr val="0070C0"/>
                          </a:solidFill>
                          <a:effectLst/>
                        </a:rPr>
                      </a:br>
                      <a:r>
                        <a:rPr lang="en-US" sz="2400" u="none" strike="noStrike" dirty="0">
                          <a:solidFill>
                            <a:srgbClr val="0070C0"/>
                          </a:solidFill>
                          <a:effectLst/>
                        </a:rPr>
                        <a:t>2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$36,500.00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880459598"/>
                  </a:ext>
                </a:extLst>
              </a:tr>
            </a:tbl>
          </a:graphicData>
        </a:graphic>
      </p:graphicFrame>
    </p:spTree>
    <p:extLst>
      <p:ext uri="{BB962C8B-B14F-4D97-AF65-F5344CB8AC3E}">
        <p14:creationId xmlns:p14="http://schemas.microsoft.com/office/powerpoint/2010/main" val="50238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chemeClr val="tx1"/>
                </a:solidFill>
                <a:latin typeface="+mn-lt"/>
              </a:rPr>
              <a:t>KPI – Overhead Ratio</a:t>
            </a: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15</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277003" cy="5127771"/>
          </a:xfrm>
        </p:spPr>
        <p:txBody>
          <a:bodyPr>
            <a:normAutofit/>
          </a:bodyPr>
          <a:lstStyle/>
          <a:p>
            <a:r>
              <a:rPr lang="en-US" sz="2400" dirty="0"/>
              <a:t>A measurement of the operating costs (not including physician salaries/benefits) of doing business compared to the company's income. A low overhead ratio indicates that a company is minimizing business expenses that are not directly related to production.</a:t>
            </a:r>
          </a:p>
          <a:p>
            <a:r>
              <a:rPr lang="en-US" sz="2400" dirty="0"/>
              <a:t>Industry Benchmarks:</a:t>
            </a:r>
          </a:p>
          <a:p>
            <a:pPr marL="982980" lvl="1" indent="-342900">
              <a:buFont typeface="Arial" panose="020B0604020202020204" pitchFamily="34" charset="0"/>
              <a:buChar char="•"/>
            </a:pPr>
            <a:r>
              <a:rPr lang="en-US" sz="2100" dirty="0"/>
              <a:t>Primary Care - 56%</a:t>
            </a:r>
          </a:p>
          <a:p>
            <a:pPr marL="982980" lvl="1" indent="-342900">
              <a:buFont typeface="Arial" panose="020B0604020202020204" pitchFamily="34" charset="0"/>
              <a:buChar char="•"/>
            </a:pPr>
            <a:r>
              <a:rPr lang="en-US" sz="2100" dirty="0"/>
              <a:t>Surgical - 50%			</a:t>
            </a:r>
          </a:p>
          <a:p>
            <a:pPr marL="982980" lvl="1" indent="-342900">
              <a:buFont typeface="Arial" panose="020B0604020202020204" pitchFamily="34" charset="0"/>
              <a:buChar char="•"/>
            </a:pPr>
            <a:r>
              <a:rPr lang="en-US" sz="2100" dirty="0"/>
              <a:t>Single Specialty - 52%</a:t>
            </a:r>
          </a:p>
          <a:p>
            <a:pPr marL="982980" lvl="1" indent="-342900">
              <a:buFont typeface="Arial" panose="020B0604020202020204" pitchFamily="34" charset="0"/>
              <a:buChar char="•"/>
            </a:pPr>
            <a:r>
              <a:rPr lang="en-US" sz="2100" dirty="0"/>
              <a:t>Multispecialty - 61%</a:t>
            </a:r>
          </a:p>
          <a:p>
            <a:endParaRPr lang="en-US" sz="2400" dirty="0"/>
          </a:p>
          <a:p>
            <a:r>
              <a:rPr lang="en-US" sz="2400" dirty="0">
                <a:solidFill>
                  <a:srgbClr val="0070C0"/>
                </a:solidFill>
              </a:rPr>
              <a:t>TTL Operating Expenses: $29,000</a:t>
            </a:r>
          </a:p>
          <a:p>
            <a:r>
              <a:rPr lang="en-US" sz="2400" dirty="0">
                <a:solidFill>
                  <a:srgbClr val="0070C0"/>
                </a:solidFill>
              </a:rPr>
              <a:t>Total Collections: $56,000</a:t>
            </a:r>
          </a:p>
          <a:p>
            <a:endParaRPr lang="en-US" sz="2400" dirty="0"/>
          </a:p>
          <a:p>
            <a:endParaRPr lang="en-US" sz="2400" dirty="0"/>
          </a:p>
          <a:p>
            <a:endParaRPr lang="en-US" sz="2400" dirty="0"/>
          </a:p>
        </p:txBody>
      </p:sp>
      <p:graphicFrame>
        <p:nvGraphicFramePr>
          <p:cNvPr id="7" name="Table 6">
            <a:extLst>
              <a:ext uri="{FF2B5EF4-FFF2-40B4-BE49-F238E27FC236}">
                <a16:creationId xmlns:a16="http://schemas.microsoft.com/office/drawing/2014/main" id="{739AF3FE-72AE-42AD-A60D-2DD1093A0F49}"/>
              </a:ext>
            </a:extLst>
          </p:cNvPr>
          <p:cNvGraphicFramePr>
            <a:graphicFrameLocks noGrp="1"/>
          </p:cNvGraphicFramePr>
          <p:nvPr>
            <p:extLst>
              <p:ext uri="{D42A27DB-BD31-4B8C-83A1-F6EECF244321}">
                <p14:modId xmlns:p14="http://schemas.microsoft.com/office/powerpoint/2010/main" val="3106458891"/>
              </p:ext>
            </p:extLst>
          </p:nvPr>
        </p:nvGraphicFramePr>
        <p:xfrm>
          <a:off x="5312663" y="4310353"/>
          <a:ext cx="6375401" cy="923925"/>
        </p:xfrm>
        <a:graphic>
          <a:graphicData uri="http://schemas.openxmlformats.org/drawingml/2006/table">
            <a:tbl>
              <a:tblPr>
                <a:tableStyleId>{5C22544A-7EE6-4342-B048-85BDC9FD1C3A}</a:tableStyleId>
              </a:tblPr>
              <a:tblGrid>
                <a:gridCol w="4036590">
                  <a:extLst>
                    <a:ext uri="{9D8B030D-6E8A-4147-A177-3AD203B41FA5}">
                      <a16:colId xmlns:a16="http://schemas.microsoft.com/office/drawing/2014/main" val="637300871"/>
                    </a:ext>
                  </a:extLst>
                </a:gridCol>
                <a:gridCol w="253874">
                  <a:extLst>
                    <a:ext uri="{9D8B030D-6E8A-4147-A177-3AD203B41FA5}">
                      <a16:colId xmlns:a16="http://schemas.microsoft.com/office/drawing/2014/main" val="387860234"/>
                    </a:ext>
                  </a:extLst>
                </a:gridCol>
                <a:gridCol w="2084937">
                  <a:extLst>
                    <a:ext uri="{9D8B030D-6E8A-4147-A177-3AD203B41FA5}">
                      <a16:colId xmlns:a16="http://schemas.microsoft.com/office/drawing/2014/main" val="350206045"/>
                    </a:ext>
                  </a:extLst>
                </a:gridCol>
              </a:tblGrid>
              <a:tr h="0">
                <a:tc>
                  <a:txBody>
                    <a:bodyPr/>
                    <a:lstStyle/>
                    <a:p>
                      <a:pPr algn="ctr" fontAlgn="ctr"/>
                      <a:r>
                        <a:rPr lang="en-US" sz="2000" u="none" strike="noStrike" dirty="0">
                          <a:solidFill>
                            <a:srgbClr val="0070C0"/>
                          </a:solidFill>
                          <a:effectLst/>
                        </a:rPr>
                        <a:t>Total Operating Expenses</a:t>
                      </a:r>
                      <a:br>
                        <a:rPr lang="en-US" sz="2000" u="sng" strike="noStrike" dirty="0">
                          <a:solidFill>
                            <a:srgbClr val="0070C0"/>
                          </a:solidFill>
                          <a:effectLst/>
                        </a:rPr>
                      </a:br>
                      <a:r>
                        <a:rPr lang="en-US" sz="2000" u="sng" strike="noStrike" dirty="0">
                          <a:solidFill>
                            <a:srgbClr val="0070C0"/>
                          </a:solidFill>
                          <a:effectLst/>
                        </a:rPr>
                        <a:t>(less provider salaries and benefits)</a:t>
                      </a:r>
                      <a:br>
                        <a:rPr lang="en-US" sz="2000" u="none" strike="noStrike" dirty="0">
                          <a:solidFill>
                            <a:srgbClr val="0070C0"/>
                          </a:solidFill>
                          <a:effectLst/>
                        </a:rPr>
                      </a:br>
                      <a:r>
                        <a:rPr lang="en-US" sz="2000" u="none" strike="noStrike" dirty="0">
                          <a:solidFill>
                            <a:srgbClr val="0070C0"/>
                          </a:solidFill>
                          <a:effectLst/>
                        </a:rPr>
                        <a:t>Total Collections</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000" u="none" strike="noStrike" dirty="0">
                          <a:solidFill>
                            <a:srgbClr val="0070C0"/>
                          </a:solidFill>
                          <a:effectLst/>
                        </a:rPr>
                        <a:t>=</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000" u="none" strike="noStrike" dirty="0">
                          <a:solidFill>
                            <a:srgbClr val="0070C0"/>
                          </a:solidFill>
                          <a:effectLst/>
                        </a:rPr>
                        <a:t>Overhead Ratio</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07982889"/>
                  </a:ext>
                </a:extLst>
              </a:tr>
            </a:tbl>
          </a:graphicData>
        </a:graphic>
      </p:graphicFrame>
      <p:graphicFrame>
        <p:nvGraphicFramePr>
          <p:cNvPr id="8" name="Table 7">
            <a:extLst>
              <a:ext uri="{FF2B5EF4-FFF2-40B4-BE49-F238E27FC236}">
                <a16:creationId xmlns:a16="http://schemas.microsoft.com/office/drawing/2014/main" id="{FF36A363-0719-43F8-908B-2A478D603628}"/>
              </a:ext>
            </a:extLst>
          </p:cNvPr>
          <p:cNvGraphicFramePr>
            <a:graphicFrameLocks noGrp="1"/>
          </p:cNvGraphicFramePr>
          <p:nvPr>
            <p:extLst>
              <p:ext uri="{D42A27DB-BD31-4B8C-83A1-F6EECF244321}">
                <p14:modId xmlns:p14="http://schemas.microsoft.com/office/powerpoint/2010/main" val="3950654931"/>
              </p:ext>
            </p:extLst>
          </p:nvPr>
        </p:nvGraphicFramePr>
        <p:xfrm>
          <a:off x="6868079" y="5615277"/>
          <a:ext cx="2806699" cy="741045"/>
        </p:xfrm>
        <a:graphic>
          <a:graphicData uri="http://schemas.openxmlformats.org/drawingml/2006/table">
            <a:tbl>
              <a:tblPr>
                <a:tableStyleId>{5C22544A-7EE6-4342-B048-85BDC9FD1C3A}</a:tableStyleId>
              </a:tblPr>
              <a:tblGrid>
                <a:gridCol w="1471535">
                  <a:extLst>
                    <a:ext uri="{9D8B030D-6E8A-4147-A177-3AD203B41FA5}">
                      <a16:colId xmlns:a16="http://schemas.microsoft.com/office/drawing/2014/main" val="337297076"/>
                    </a:ext>
                  </a:extLst>
                </a:gridCol>
                <a:gridCol w="294941">
                  <a:extLst>
                    <a:ext uri="{9D8B030D-6E8A-4147-A177-3AD203B41FA5}">
                      <a16:colId xmlns:a16="http://schemas.microsoft.com/office/drawing/2014/main" val="2124480597"/>
                    </a:ext>
                  </a:extLst>
                </a:gridCol>
                <a:gridCol w="1040223">
                  <a:extLst>
                    <a:ext uri="{9D8B030D-6E8A-4147-A177-3AD203B41FA5}">
                      <a16:colId xmlns:a16="http://schemas.microsoft.com/office/drawing/2014/main" val="2060765205"/>
                    </a:ext>
                  </a:extLst>
                </a:gridCol>
              </a:tblGrid>
              <a:tr h="0">
                <a:tc>
                  <a:txBody>
                    <a:bodyPr/>
                    <a:lstStyle/>
                    <a:p>
                      <a:pPr algn="ctr" fontAlgn="ctr"/>
                      <a:r>
                        <a:rPr lang="en-US" sz="2400" u="sng" strike="noStrike" dirty="0">
                          <a:solidFill>
                            <a:srgbClr val="0070C0"/>
                          </a:solidFill>
                          <a:effectLst/>
                        </a:rPr>
                        <a:t>$29,000 </a:t>
                      </a:r>
                      <a:br>
                        <a:rPr lang="en-US" sz="2400" u="none" strike="noStrike" dirty="0">
                          <a:solidFill>
                            <a:srgbClr val="0070C0"/>
                          </a:solidFill>
                          <a:effectLst/>
                        </a:rPr>
                      </a:br>
                      <a:r>
                        <a:rPr lang="en-US" sz="2400" u="none" strike="noStrike" dirty="0">
                          <a:solidFill>
                            <a:srgbClr val="0070C0"/>
                          </a:solidFill>
                          <a:effectLst/>
                        </a:rPr>
                        <a:t>$56,000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51%</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926948457"/>
                  </a:ext>
                </a:extLst>
              </a:tr>
            </a:tbl>
          </a:graphicData>
        </a:graphic>
      </p:graphicFrame>
    </p:spTree>
    <p:extLst>
      <p:ext uri="{BB962C8B-B14F-4D97-AF65-F5344CB8AC3E}">
        <p14:creationId xmlns:p14="http://schemas.microsoft.com/office/powerpoint/2010/main" val="270331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a:xfrm>
            <a:off x="318782" y="228600"/>
            <a:ext cx="11369282" cy="990600"/>
          </a:xfrm>
        </p:spPr>
        <p:txBody>
          <a:bodyPr/>
          <a:lstStyle/>
          <a:p>
            <a:r>
              <a:rPr lang="en-US" dirty="0">
                <a:solidFill>
                  <a:schemeClr val="tx1"/>
                </a:solidFill>
                <a:latin typeface="+mn-lt"/>
              </a:rPr>
              <a:t>KPI – Individual Category Expense Ratio</a:t>
            </a: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16</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630753" cy="5127771"/>
          </a:xfrm>
        </p:spPr>
        <p:txBody>
          <a:bodyPr>
            <a:normAutofit lnSpcReduction="10000"/>
          </a:bodyPr>
          <a:lstStyle/>
          <a:p>
            <a:r>
              <a:rPr lang="en-US" sz="2400" dirty="0"/>
              <a:t>Used with the Overhead Ratio to drill down to the individual expense category to identify outliers. This ratio isolates how much is spent on individual expenses.</a:t>
            </a:r>
          </a:p>
          <a:p>
            <a:r>
              <a:rPr lang="en-US" sz="2400" dirty="0"/>
              <a:t>If the Overhead Ratio is higher than expected, use this measure to determine high spending areas in the practice. Compare each category against budgeted expenses to determine where over-spending occurs.</a:t>
            </a:r>
          </a:p>
          <a:p>
            <a:r>
              <a:rPr lang="en-US" sz="2400" dirty="0"/>
              <a:t>Multispecialty Group Benchmarks: </a:t>
            </a:r>
          </a:p>
          <a:p>
            <a:pPr marL="982980" lvl="1" indent="-342900">
              <a:buFont typeface="Arial" panose="020B0604020202020204" pitchFamily="34" charset="0"/>
              <a:buChar char="•"/>
            </a:pPr>
            <a:r>
              <a:rPr lang="en-US" sz="2100" dirty="0"/>
              <a:t>Total Physician Cost: 45.90%</a:t>
            </a:r>
          </a:p>
          <a:p>
            <a:pPr marL="982980" lvl="1" indent="-342900">
              <a:buFont typeface="Arial" panose="020B0604020202020204" pitchFamily="34" charset="0"/>
              <a:buChar char="•"/>
            </a:pPr>
            <a:r>
              <a:rPr lang="en-US" sz="2100" dirty="0"/>
              <a:t>Building and Occupancy Cost: 3.57%</a:t>
            </a:r>
          </a:p>
          <a:p>
            <a:pPr marL="982980" lvl="1" indent="-342900">
              <a:buFont typeface="Arial" panose="020B0604020202020204" pitchFamily="34" charset="0"/>
              <a:buChar char="•"/>
            </a:pPr>
            <a:r>
              <a:rPr lang="en-US" sz="2100" dirty="0"/>
              <a:t>Medical/Surgical Supply Cost: 3.31%</a:t>
            </a:r>
          </a:p>
          <a:p>
            <a:pPr marL="982980" lvl="1" indent="-342900">
              <a:buFont typeface="Arial" panose="020B0604020202020204" pitchFamily="34" charset="0"/>
              <a:buChar char="•"/>
            </a:pPr>
            <a:r>
              <a:rPr lang="en-US" sz="2100" dirty="0"/>
              <a:t>Ancillary Services Cost: 1.26%</a:t>
            </a:r>
          </a:p>
          <a:p>
            <a:pPr marL="982980" lvl="1" indent="-342900">
              <a:buFont typeface="Arial" panose="020B0604020202020204" pitchFamily="34" charset="0"/>
              <a:buChar char="•"/>
            </a:pPr>
            <a:r>
              <a:rPr lang="en-US" sz="2100" dirty="0"/>
              <a:t>Total Support Staff: 37.16%</a:t>
            </a:r>
          </a:p>
          <a:p>
            <a:pPr lvl="1" indent="0">
              <a:buNone/>
            </a:pPr>
            <a:r>
              <a:rPr lang="en-US" sz="2100" dirty="0"/>
              <a:t>						</a:t>
            </a:r>
            <a:r>
              <a:rPr lang="en-US" sz="2100" dirty="0">
                <a:solidFill>
                  <a:srgbClr val="0070C0"/>
                </a:solidFill>
              </a:rPr>
              <a:t>Rent: $5500</a:t>
            </a:r>
          </a:p>
          <a:p>
            <a:pPr lvl="1" indent="0">
              <a:buNone/>
            </a:pPr>
            <a:r>
              <a:rPr lang="en-US" sz="2100" dirty="0">
                <a:solidFill>
                  <a:srgbClr val="0070C0"/>
                </a:solidFill>
              </a:rPr>
              <a:t>						TTL Monthly Collections: $56,000</a:t>
            </a:r>
          </a:p>
        </p:txBody>
      </p:sp>
      <p:graphicFrame>
        <p:nvGraphicFramePr>
          <p:cNvPr id="6" name="Table 5">
            <a:extLst>
              <a:ext uri="{FF2B5EF4-FFF2-40B4-BE49-F238E27FC236}">
                <a16:creationId xmlns:a16="http://schemas.microsoft.com/office/drawing/2014/main" id="{9733CC7D-DD5B-4C9A-97F2-9A64BE0CD8C2}"/>
              </a:ext>
            </a:extLst>
          </p:cNvPr>
          <p:cNvGraphicFramePr>
            <a:graphicFrameLocks noGrp="1"/>
          </p:cNvGraphicFramePr>
          <p:nvPr>
            <p:extLst>
              <p:ext uri="{D42A27DB-BD31-4B8C-83A1-F6EECF244321}">
                <p14:modId xmlns:p14="http://schemas.microsoft.com/office/powerpoint/2010/main" val="1485815722"/>
              </p:ext>
            </p:extLst>
          </p:nvPr>
        </p:nvGraphicFramePr>
        <p:xfrm>
          <a:off x="5704514" y="3657600"/>
          <a:ext cx="6337300" cy="619125"/>
        </p:xfrm>
        <a:graphic>
          <a:graphicData uri="http://schemas.openxmlformats.org/drawingml/2006/table">
            <a:tbl>
              <a:tblPr>
                <a:tableStyleId>{5C22544A-7EE6-4342-B048-85BDC9FD1C3A}</a:tableStyleId>
              </a:tblPr>
              <a:tblGrid>
                <a:gridCol w="3427283">
                  <a:extLst>
                    <a:ext uri="{9D8B030D-6E8A-4147-A177-3AD203B41FA5}">
                      <a16:colId xmlns:a16="http://schemas.microsoft.com/office/drawing/2014/main" val="2259326749"/>
                    </a:ext>
                  </a:extLst>
                </a:gridCol>
                <a:gridCol w="253873">
                  <a:extLst>
                    <a:ext uri="{9D8B030D-6E8A-4147-A177-3AD203B41FA5}">
                      <a16:colId xmlns:a16="http://schemas.microsoft.com/office/drawing/2014/main" val="3323871857"/>
                    </a:ext>
                  </a:extLst>
                </a:gridCol>
                <a:gridCol w="2656144">
                  <a:extLst>
                    <a:ext uri="{9D8B030D-6E8A-4147-A177-3AD203B41FA5}">
                      <a16:colId xmlns:a16="http://schemas.microsoft.com/office/drawing/2014/main" val="934874607"/>
                    </a:ext>
                  </a:extLst>
                </a:gridCol>
              </a:tblGrid>
              <a:tr h="0">
                <a:tc>
                  <a:txBody>
                    <a:bodyPr/>
                    <a:lstStyle/>
                    <a:p>
                      <a:pPr algn="ctr" fontAlgn="ctr"/>
                      <a:r>
                        <a:rPr lang="en-US" sz="2000" u="sng" strike="noStrike" dirty="0">
                          <a:solidFill>
                            <a:srgbClr val="0070C0"/>
                          </a:solidFill>
                          <a:effectLst/>
                        </a:rPr>
                        <a:t>Individual Expense by Category</a:t>
                      </a:r>
                      <a:br>
                        <a:rPr lang="en-US" sz="2000" u="none" strike="noStrike" dirty="0">
                          <a:solidFill>
                            <a:srgbClr val="0070C0"/>
                          </a:solidFill>
                          <a:effectLst/>
                        </a:rPr>
                      </a:br>
                      <a:r>
                        <a:rPr lang="en-US" sz="2000" u="none" strike="noStrike" dirty="0">
                          <a:solidFill>
                            <a:srgbClr val="0070C0"/>
                          </a:solidFill>
                          <a:effectLst/>
                        </a:rPr>
                        <a:t>Total Collections</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000" u="none" strike="noStrike" dirty="0">
                          <a:solidFill>
                            <a:srgbClr val="0070C0"/>
                          </a:solidFill>
                          <a:effectLst/>
                        </a:rPr>
                        <a:t>=</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000" u="none" strike="noStrike" dirty="0">
                          <a:solidFill>
                            <a:srgbClr val="0070C0"/>
                          </a:solidFill>
                          <a:effectLst/>
                        </a:rPr>
                        <a:t>Individual Expense Ratio</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77111636"/>
                  </a:ext>
                </a:extLst>
              </a:tr>
            </a:tbl>
          </a:graphicData>
        </a:graphic>
      </p:graphicFrame>
      <p:graphicFrame>
        <p:nvGraphicFramePr>
          <p:cNvPr id="9" name="Table 8">
            <a:extLst>
              <a:ext uri="{FF2B5EF4-FFF2-40B4-BE49-F238E27FC236}">
                <a16:creationId xmlns:a16="http://schemas.microsoft.com/office/drawing/2014/main" id="{632EE0D5-82FF-49AC-ABB2-90B89A65F64D}"/>
              </a:ext>
            </a:extLst>
          </p:cNvPr>
          <p:cNvGraphicFramePr>
            <a:graphicFrameLocks noGrp="1"/>
          </p:cNvGraphicFramePr>
          <p:nvPr>
            <p:extLst>
              <p:ext uri="{D42A27DB-BD31-4B8C-83A1-F6EECF244321}">
                <p14:modId xmlns:p14="http://schemas.microsoft.com/office/powerpoint/2010/main" val="3785679335"/>
              </p:ext>
            </p:extLst>
          </p:nvPr>
        </p:nvGraphicFramePr>
        <p:xfrm>
          <a:off x="7642370" y="4516756"/>
          <a:ext cx="2414711" cy="741045"/>
        </p:xfrm>
        <a:graphic>
          <a:graphicData uri="http://schemas.openxmlformats.org/drawingml/2006/table">
            <a:tbl>
              <a:tblPr>
                <a:tableStyleId>{5C22544A-7EE6-4342-B048-85BDC9FD1C3A}</a:tableStyleId>
              </a:tblPr>
              <a:tblGrid>
                <a:gridCol w="1155700">
                  <a:extLst>
                    <a:ext uri="{9D8B030D-6E8A-4147-A177-3AD203B41FA5}">
                      <a16:colId xmlns:a16="http://schemas.microsoft.com/office/drawing/2014/main" val="2609072660"/>
                    </a:ext>
                  </a:extLst>
                </a:gridCol>
                <a:gridCol w="294932">
                  <a:extLst>
                    <a:ext uri="{9D8B030D-6E8A-4147-A177-3AD203B41FA5}">
                      <a16:colId xmlns:a16="http://schemas.microsoft.com/office/drawing/2014/main" val="3930257999"/>
                    </a:ext>
                  </a:extLst>
                </a:gridCol>
                <a:gridCol w="964079">
                  <a:extLst>
                    <a:ext uri="{9D8B030D-6E8A-4147-A177-3AD203B41FA5}">
                      <a16:colId xmlns:a16="http://schemas.microsoft.com/office/drawing/2014/main" val="3733932627"/>
                    </a:ext>
                  </a:extLst>
                </a:gridCol>
              </a:tblGrid>
              <a:tr h="0">
                <a:tc>
                  <a:txBody>
                    <a:bodyPr/>
                    <a:lstStyle/>
                    <a:p>
                      <a:pPr algn="ctr" fontAlgn="ctr"/>
                      <a:r>
                        <a:rPr lang="en-US" sz="2400" u="sng" strike="noStrike" dirty="0">
                          <a:solidFill>
                            <a:srgbClr val="0070C0"/>
                          </a:solidFill>
                          <a:effectLst/>
                        </a:rPr>
                        <a:t>$5500 </a:t>
                      </a:r>
                      <a:br>
                        <a:rPr lang="en-US" sz="2400" u="none" strike="noStrike" dirty="0">
                          <a:solidFill>
                            <a:srgbClr val="0070C0"/>
                          </a:solidFill>
                          <a:effectLst/>
                        </a:rPr>
                      </a:br>
                      <a:r>
                        <a:rPr lang="en-US" sz="2400" u="none" strike="noStrike" dirty="0">
                          <a:solidFill>
                            <a:srgbClr val="0070C0"/>
                          </a:solidFill>
                          <a:effectLst/>
                        </a:rPr>
                        <a:t>$56,000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9.80%</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17864075"/>
                  </a:ext>
                </a:extLst>
              </a:tr>
            </a:tbl>
          </a:graphicData>
        </a:graphic>
      </p:graphicFrame>
    </p:spTree>
    <p:extLst>
      <p:ext uri="{BB962C8B-B14F-4D97-AF65-F5344CB8AC3E}">
        <p14:creationId xmlns:p14="http://schemas.microsoft.com/office/powerpoint/2010/main" val="201740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a:xfrm>
            <a:off x="318782" y="228600"/>
            <a:ext cx="11369282" cy="990600"/>
          </a:xfrm>
        </p:spPr>
        <p:txBody>
          <a:bodyPr/>
          <a:lstStyle/>
          <a:p>
            <a:r>
              <a:rPr lang="en-US" dirty="0">
                <a:solidFill>
                  <a:schemeClr val="tx1"/>
                </a:solidFill>
                <a:latin typeface="+mn-lt"/>
              </a:rPr>
              <a:t>KPI – No-show Ratio</a:t>
            </a: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17</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630753" cy="5127771"/>
          </a:xfrm>
        </p:spPr>
        <p:txBody>
          <a:bodyPr>
            <a:normAutofit fontScale="92500" lnSpcReduction="20000"/>
          </a:bodyPr>
          <a:lstStyle/>
          <a:p>
            <a:r>
              <a:rPr lang="en-US" sz="2400" dirty="0"/>
              <a:t>Measures the number of no-shows compared to appointments kept. Missed appointments are costly to a practice. Implementing policies to discourage no-shows can help keep the no-show rate to a minimum. 	</a:t>
            </a:r>
          </a:p>
          <a:p>
            <a:r>
              <a:rPr lang="en-US" sz="2400" dirty="0"/>
              <a:t>Aim for &lt; 5%. If greater:</a:t>
            </a:r>
          </a:p>
          <a:p>
            <a:pPr marL="982980" lvl="1" indent="-342900">
              <a:buFont typeface="Arial" panose="020B0604020202020204" pitchFamily="34" charset="0"/>
              <a:buChar char="•"/>
            </a:pPr>
            <a:r>
              <a:rPr lang="en-US" sz="2100" dirty="0"/>
              <a:t>Re-evaluate scheduling patterns and brainstorm ways to improve patient loyalty.</a:t>
            </a:r>
          </a:p>
          <a:p>
            <a:pPr marL="982980" lvl="1" indent="-342900">
              <a:buFont typeface="Arial" panose="020B0604020202020204" pitchFamily="34" charset="0"/>
              <a:buChar char="•"/>
            </a:pPr>
            <a:r>
              <a:rPr lang="en-US" sz="2100" dirty="0"/>
              <a:t>Test different times, intervals, and methods of appointment reminders. Using an automated appointment reminder system can efficient and effective to mitigate high no-show rates.</a:t>
            </a:r>
          </a:p>
          <a:p>
            <a:pPr marL="982980" lvl="1" indent="-342900">
              <a:buFont typeface="Arial" panose="020B0604020202020204" pitchFamily="34" charset="0"/>
              <a:buChar char="•"/>
            </a:pPr>
            <a:r>
              <a:rPr lang="en-US" sz="2100" dirty="0"/>
              <a:t>Follow up with no-shows and find out how to avert them in the future.                   </a:t>
            </a:r>
          </a:p>
          <a:p>
            <a:pPr marL="982980" lvl="1" indent="-342900">
              <a:buFont typeface="Arial" panose="020B0604020202020204" pitchFamily="34" charset="0"/>
              <a:buChar char="•"/>
            </a:pPr>
            <a:r>
              <a:rPr lang="en-US" sz="2100" dirty="0"/>
              <a:t>Implement a no-show fee to discourage patients from missing appointments.</a:t>
            </a:r>
          </a:p>
          <a:p>
            <a:endParaRPr lang="en-US" sz="2400" dirty="0"/>
          </a:p>
          <a:p>
            <a:endParaRPr lang="en-US" sz="2400" dirty="0"/>
          </a:p>
          <a:p>
            <a:endParaRPr lang="en-US" sz="2400" dirty="0"/>
          </a:p>
          <a:p>
            <a:endParaRPr lang="en-US" sz="2400" dirty="0"/>
          </a:p>
          <a:p>
            <a:r>
              <a:rPr lang="en-US" sz="2400" dirty="0">
                <a:solidFill>
                  <a:srgbClr val="0070C0"/>
                </a:solidFill>
              </a:rPr>
              <a:t>TTL Monthly No-Shows: 38</a:t>
            </a:r>
          </a:p>
          <a:p>
            <a:r>
              <a:rPr lang="en-US" sz="2400" dirty="0">
                <a:solidFill>
                  <a:srgbClr val="0070C0"/>
                </a:solidFill>
              </a:rPr>
              <a:t>TTL Monthly Appointments: 520</a:t>
            </a:r>
            <a:r>
              <a:rPr lang="en-US" sz="2400" dirty="0"/>
              <a:t>			</a:t>
            </a:r>
            <a:endParaRPr lang="en-US" sz="2400" dirty="0">
              <a:solidFill>
                <a:srgbClr val="0070C0"/>
              </a:solidFill>
            </a:endParaRPr>
          </a:p>
        </p:txBody>
      </p:sp>
      <p:graphicFrame>
        <p:nvGraphicFramePr>
          <p:cNvPr id="3" name="Table 2">
            <a:extLst>
              <a:ext uri="{FF2B5EF4-FFF2-40B4-BE49-F238E27FC236}">
                <a16:creationId xmlns:a16="http://schemas.microsoft.com/office/drawing/2014/main" id="{A10F11B9-4FD7-4707-8156-94655D9F2CB1}"/>
              </a:ext>
            </a:extLst>
          </p:cNvPr>
          <p:cNvGraphicFramePr>
            <a:graphicFrameLocks noGrp="1"/>
          </p:cNvGraphicFramePr>
          <p:nvPr>
            <p:extLst>
              <p:ext uri="{D42A27DB-BD31-4B8C-83A1-F6EECF244321}">
                <p14:modId xmlns:p14="http://schemas.microsoft.com/office/powerpoint/2010/main" val="515881152"/>
              </p:ext>
            </p:extLst>
          </p:nvPr>
        </p:nvGraphicFramePr>
        <p:xfrm>
          <a:off x="3514987" y="4524647"/>
          <a:ext cx="5575299" cy="619125"/>
        </p:xfrm>
        <a:graphic>
          <a:graphicData uri="http://schemas.openxmlformats.org/drawingml/2006/table">
            <a:tbl>
              <a:tblPr>
                <a:tableStyleId>{5C22544A-7EE6-4342-B048-85BDC9FD1C3A}</a:tableStyleId>
              </a:tblPr>
              <a:tblGrid>
                <a:gridCol w="3427048">
                  <a:extLst>
                    <a:ext uri="{9D8B030D-6E8A-4147-A177-3AD203B41FA5}">
                      <a16:colId xmlns:a16="http://schemas.microsoft.com/office/drawing/2014/main" val="2369337881"/>
                    </a:ext>
                  </a:extLst>
                </a:gridCol>
                <a:gridCol w="253855">
                  <a:extLst>
                    <a:ext uri="{9D8B030D-6E8A-4147-A177-3AD203B41FA5}">
                      <a16:colId xmlns:a16="http://schemas.microsoft.com/office/drawing/2014/main" val="1877545948"/>
                    </a:ext>
                  </a:extLst>
                </a:gridCol>
                <a:gridCol w="1894396">
                  <a:extLst>
                    <a:ext uri="{9D8B030D-6E8A-4147-A177-3AD203B41FA5}">
                      <a16:colId xmlns:a16="http://schemas.microsoft.com/office/drawing/2014/main" val="996883966"/>
                    </a:ext>
                  </a:extLst>
                </a:gridCol>
              </a:tblGrid>
              <a:tr h="0">
                <a:tc>
                  <a:txBody>
                    <a:bodyPr/>
                    <a:lstStyle/>
                    <a:p>
                      <a:pPr algn="ctr" fontAlgn="ctr"/>
                      <a:r>
                        <a:rPr lang="en-US" sz="2000" u="sng" strike="noStrike" dirty="0">
                          <a:solidFill>
                            <a:srgbClr val="0070C0"/>
                          </a:solidFill>
                          <a:effectLst/>
                        </a:rPr>
                        <a:t>Total Missed Appointments</a:t>
                      </a:r>
                      <a:br>
                        <a:rPr lang="en-US" sz="2000" u="none" strike="noStrike" dirty="0">
                          <a:solidFill>
                            <a:srgbClr val="0070C0"/>
                          </a:solidFill>
                          <a:effectLst/>
                        </a:rPr>
                      </a:br>
                      <a:r>
                        <a:rPr lang="en-US" sz="2000" u="none" strike="noStrike" dirty="0">
                          <a:solidFill>
                            <a:srgbClr val="0070C0"/>
                          </a:solidFill>
                          <a:effectLst/>
                        </a:rPr>
                        <a:t>Total Appointments Scheduled</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000" u="none" strike="noStrike" dirty="0">
                          <a:solidFill>
                            <a:srgbClr val="0070C0"/>
                          </a:solidFill>
                          <a:effectLst/>
                        </a:rPr>
                        <a:t>=</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000" u="none" strike="noStrike" dirty="0">
                          <a:solidFill>
                            <a:srgbClr val="0070C0"/>
                          </a:solidFill>
                          <a:effectLst/>
                        </a:rPr>
                        <a:t>No-show Ratio</a:t>
                      </a:r>
                      <a:endParaRPr lang="en-US" sz="20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629192044"/>
                  </a:ext>
                </a:extLst>
              </a:tr>
            </a:tbl>
          </a:graphicData>
        </a:graphic>
      </p:graphicFrame>
      <p:graphicFrame>
        <p:nvGraphicFramePr>
          <p:cNvPr id="7" name="Table 6">
            <a:extLst>
              <a:ext uri="{FF2B5EF4-FFF2-40B4-BE49-F238E27FC236}">
                <a16:creationId xmlns:a16="http://schemas.microsoft.com/office/drawing/2014/main" id="{C743970B-6A4A-422C-A0D2-F96F1B3BEB97}"/>
              </a:ext>
            </a:extLst>
          </p:cNvPr>
          <p:cNvGraphicFramePr>
            <a:graphicFrameLocks noGrp="1"/>
          </p:cNvGraphicFramePr>
          <p:nvPr>
            <p:extLst>
              <p:ext uri="{D42A27DB-BD31-4B8C-83A1-F6EECF244321}">
                <p14:modId xmlns:p14="http://schemas.microsoft.com/office/powerpoint/2010/main" val="4282345644"/>
              </p:ext>
            </p:extLst>
          </p:nvPr>
        </p:nvGraphicFramePr>
        <p:xfrm>
          <a:off x="7258922" y="5687019"/>
          <a:ext cx="2298701" cy="741045"/>
        </p:xfrm>
        <a:graphic>
          <a:graphicData uri="http://schemas.openxmlformats.org/drawingml/2006/table">
            <a:tbl>
              <a:tblPr>
                <a:tableStyleId>{5C22544A-7EE6-4342-B048-85BDC9FD1C3A}</a:tableStyleId>
              </a:tblPr>
              <a:tblGrid>
                <a:gridCol w="1039964">
                  <a:extLst>
                    <a:ext uri="{9D8B030D-6E8A-4147-A177-3AD203B41FA5}">
                      <a16:colId xmlns:a16="http://schemas.microsoft.com/office/drawing/2014/main" val="4237197845"/>
                    </a:ext>
                  </a:extLst>
                </a:gridCol>
                <a:gridCol w="294868">
                  <a:extLst>
                    <a:ext uri="{9D8B030D-6E8A-4147-A177-3AD203B41FA5}">
                      <a16:colId xmlns:a16="http://schemas.microsoft.com/office/drawing/2014/main" val="2152026948"/>
                    </a:ext>
                  </a:extLst>
                </a:gridCol>
                <a:gridCol w="963869">
                  <a:extLst>
                    <a:ext uri="{9D8B030D-6E8A-4147-A177-3AD203B41FA5}">
                      <a16:colId xmlns:a16="http://schemas.microsoft.com/office/drawing/2014/main" val="3320231172"/>
                    </a:ext>
                  </a:extLst>
                </a:gridCol>
              </a:tblGrid>
              <a:tr h="0">
                <a:tc>
                  <a:txBody>
                    <a:bodyPr/>
                    <a:lstStyle/>
                    <a:p>
                      <a:pPr algn="ctr" fontAlgn="ctr"/>
                      <a:r>
                        <a:rPr lang="en-US" sz="2400" u="sng" strike="noStrike" dirty="0">
                          <a:solidFill>
                            <a:srgbClr val="0070C0"/>
                          </a:solidFill>
                          <a:effectLst/>
                        </a:rPr>
                        <a:t>38 </a:t>
                      </a:r>
                      <a:br>
                        <a:rPr lang="en-US" sz="2400" u="none" strike="noStrike" dirty="0">
                          <a:solidFill>
                            <a:srgbClr val="0070C0"/>
                          </a:solidFill>
                          <a:effectLst/>
                        </a:rPr>
                      </a:br>
                      <a:r>
                        <a:rPr lang="en-US" sz="2400" u="none" strike="noStrike" dirty="0">
                          <a:solidFill>
                            <a:srgbClr val="0070C0"/>
                          </a:solidFill>
                          <a:effectLst/>
                        </a:rPr>
                        <a:t>520 </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7.30%</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635843051"/>
                  </a:ext>
                </a:extLst>
              </a:tr>
            </a:tbl>
          </a:graphicData>
        </a:graphic>
      </p:graphicFrame>
    </p:spTree>
    <p:extLst>
      <p:ext uri="{BB962C8B-B14F-4D97-AF65-F5344CB8AC3E}">
        <p14:creationId xmlns:p14="http://schemas.microsoft.com/office/powerpoint/2010/main" val="1858325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955A-E0F8-4E4C-9F2F-646F837AC131}"/>
              </a:ext>
            </a:extLst>
          </p:cNvPr>
          <p:cNvSpPr>
            <a:spLocks noGrp="1"/>
          </p:cNvSpPr>
          <p:nvPr>
            <p:ph type="title"/>
          </p:nvPr>
        </p:nvSpPr>
        <p:spPr/>
        <p:txBody>
          <a:bodyPr/>
          <a:lstStyle/>
          <a:p>
            <a:r>
              <a:rPr lang="en-US" b="1" dirty="0">
                <a:solidFill>
                  <a:srgbClr val="0070C0"/>
                </a:solidFill>
                <a:hlinkClick r:id="rId2">
                  <a:extLst>
                    <a:ext uri="{A12FA001-AC4F-418D-AE19-62706E023703}">
                      <ahyp:hlinkClr xmlns:ahyp="http://schemas.microsoft.com/office/drawing/2018/hyperlinkcolor" val="tx"/>
                    </a:ext>
                  </a:extLst>
                </a:hlinkClick>
              </a:rPr>
              <a:t>HCMS Payment Advocacy Program</a:t>
            </a:r>
            <a:endParaRPr lang="en-US" b="1" dirty="0">
              <a:solidFill>
                <a:srgbClr val="0070C0"/>
              </a:solidFill>
            </a:endParaRPr>
          </a:p>
        </p:txBody>
      </p:sp>
      <p:sp>
        <p:nvSpPr>
          <p:cNvPr id="4" name="Slide Number Placeholder 3">
            <a:extLst>
              <a:ext uri="{FF2B5EF4-FFF2-40B4-BE49-F238E27FC236}">
                <a16:creationId xmlns:a16="http://schemas.microsoft.com/office/drawing/2014/main" id="{34B815E4-216F-4B8C-A7EF-984147DC143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18</a:t>
            </a:fld>
            <a:endParaRPr lang="en-US" dirty="0"/>
          </a:p>
        </p:txBody>
      </p:sp>
      <p:sp>
        <p:nvSpPr>
          <p:cNvPr id="5" name="Content Placeholder 4">
            <a:extLst>
              <a:ext uri="{FF2B5EF4-FFF2-40B4-BE49-F238E27FC236}">
                <a16:creationId xmlns:a16="http://schemas.microsoft.com/office/drawing/2014/main" id="{46052AB3-13E7-45A1-B951-844A14D45EF8}"/>
              </a:ext>
            </a:extLst>
          </p:cNvPr>
          <p:cNvSpPr>
            <a:spLocks noGrp="1"/>
          </p:cNvSpPr>
          <p:nvPr>
            <p:ph sz="quarter" idx="1"/>
          </p:nvPr>
        </p:nvSpPr>
        <p:spPr/>
        <p:txBody>
          <a:bodyPr/>
          <a:lstStyle/>
          <a:p>
            <a:r>
              <a:rPr lang="en-US" dirty="0"/>
              <a:t>HCMS has been providing payment assistance and working to resolve payer-related issues for many years. Since the inception of the Payment Advocacy Program in 2000, HCMS has collected more than $31,000,000 in improperly paid claims, free of charge, for our physician members.</a:t>
            </a:r>
          </a:p>
          <a:p>
            <a:br>
              <a:rPr lang="en-US" dirty="0"/>
            </a:br>
            <a:endParaRPr lang="en-US" dirty="0"/>
          </a:p>
        </p:txBody>
      </p:sp>
      <p:pic>
        <p:nvPicPr>
          <p:cNvPr id="6" name="Picture 5">
            <a:extLst>
              <a:ext uri="{FF2B5EF4-FFF2-40B4-BE49-F238E27FC236}">
                <a16:creationId xmlns:a16="http://schemas.microsoft.com/office/drawing/2014/main" id="{2549512E-727C-4E74-9AB9-4E81BD261FBE}"/>
              </a:ext>
            </a:extLst>
          </p:cNvPr>
          <p:cNvPicPr>
            <a:picLocks noChangeAspect="1"/>
          </p:cNvPicPr>
          <p:nvPr/>
        </p:nvPicPr>
        <p:blipFill>
          <a:blip r:embed="rId3"/>
          <a:stretch>
            <a:fillRect/>
          </a:stretch>
        </p:blipFill>
        <p:spPr>
          <a:xfrm>
            <a:off x="2332140" y="3613011"/>
            <a:ext cx="6828638" cy="2625035"/>
          </a:xfrm>
          <a:prstGeom prst="rect">
            <a:avLst/>
          </a:prstGeom>
        </p:spPr>
      </p:pic>
    </p:spTree>
    <p:extLst>
      <p:ext uri="{BB962C8B-B14F-4D97-AF65-F5344CB8AC3E}">
        <p14:creationId xmlns:p14="http://schemas.microsoft.com/office/powerpoint/2010/main" val="128979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FDAD-98CB-48BE-A3D2-7D1B5738B357}"/>
              </a:ext>
            </a:extLst>
          </p:cNvPr>
          <p:cNvSpPr>
            <a:spLocks noGrp="1"/>
          </p:cNvSpPr>
          <p:nvPr>
            <p:ph type="title"/>
          </p:nvPr>
        </p:nvSpPr>
        <p:spPr/>
        <p:txBody>
          <a:bodyPr/>
          <a:lstStyle/>
          <a:p>
            <a:r>
              <a:rPr lang="en-US" b="1" dirty="0">
                <a:solidFill>
                  <a:srgbClr val="0070C0"/>
                </a:solidFill>
                <a:hlinkClick r:id="rId2">
                  <a:extLst>
                    <a:ext uri="{A12FA001-AC4F-418D-AE19-62706E023703}">
                      <ahyp:hlinkClr xmlns:ahyp="http://schemas.microsoft.com/office/drawing/2018/hyperlinkcolor" val="tx"/>
                    </a:ext>
                  </a:extLst>
                </a:hlinkClick>
              </a:rPr>
              <a:t>TMA Free Educational Resources</a:t>
            </a:r>
            <a:endParaRPr lang="en-US" b="1" dirty="0">
              <a:solidFill>
                <a:srgbClr val="0070C0"/>
              </a:solidFill>
            </a:endParaRPr>
          </a:p>
        </p:txBody>
      </p:sp>
      <p:sp>
        <p:nvSpPr>
          <p:cNvPr id="4" name="Slide Number Placeholder 3">
            <a:extLst>
              <a:ext uri="{FF2B5EF4-FFF2-40B4-BE49-F238E27FC236}">
                <a16:creationId xmlns:a16="http://schemas.microsoft.com/office/drawing/2014/main" id="{8A1AA0BD-82FC-47CD-8E5B-A4B7104DC7F5}"/>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19</a:t>
            </a:fld>
            <a:endParaRPr lang="en-US" dirty="0"/>
          </a:p>
        </p:txBody>
      </p:sp>
      <p:sp>
        <p:nvSpPr>
          <p:cNvPr id="5" name="Content Placeholder 4">
            <a:extLst>
              <a:ext uri="{FF2B5EF4-FFF2-40B4-BE49-F238E27FC236}">
                <a16:creationId xmlns:a16="http://schemas.microsoft.com/office/drawing/2014/main" id="{3AE81012-4C40-4A2F-AB47-1A655B723ACE}"/>
              </a:ext>
            </a:extLst>
          </p:cNvPr>
          <p:cNvSpPr>
            <a:spLocks noGrp="1"/>
          </p:cNvSpPr>
          <p:nvPr>
            <p:ph sz="quarter" idx="1"/>
          </p:nvPr>
        </p:nvSpPr>
        <p:spPr>
          <a:xfrm>
            <a:off x="816864" y="1600199"/>
            <a:ext cx="10871200" cy="5144549"/>
          </a:xfrm>
        </p:spPr>
        <p:txBody>
          <a:bodyPr/>
          <a:lstStyle/>
          <a:p>
            <a:r>
              <a:rPr lang="en-US" dirty="0"/>
              <a:t>As part of your TMA membership, hundreds of CME, ethics hours, and other educational resources are now available at no cost, compliments of TMA Insurance Trust.</a:t>
            </a:r>
          </a:p>
        </p:txBody>
      </p:sp>
      <p:pic>
        <p:nvPicPr>
          <p:cNvPr id="6" name="Picture 5">
            <a:extLst>
              <a:ext uri="{FF2B5EF4-FFF2-40B4-BE49-F238E27FC236}">
                <a16:creationId xmlns:a16="http://schemas.microsoft.com/office/drawing/2014/main" id="{B09848D6-3A69-4E78-84F0-DB42BF89FA7F}"/>
              </a:ext>
            </a:extLst>
          </p:cNvPr>
          <p:cNvPicPr>
            <a:picLocks noChangeAspect="1"/>
          </p:cNvPicPr>
          <p:nvPr/>
        </p:nvPicPr>
        <p:blipFill>
          <a:blip r:embed="rId3"/>
          <a:stretch>
            <a:fillRect/>
          </a:stretch>
        </p:blipFill>
        <p:spPr>
          <a:xfrm>
            <a:off x="4169647" y="2943994"/>
            <a:ext cx="7325747" cy="3886742"/>
          </a:xfrm>
          <a:prstGeom prst="rect">
            <a:avLst/>
          </a:prstGeom>
        </p:spPr>
      </p:pic>
    </p:spTree>
    <p:extLst>
      <p:ext uri="{BB962C8B-B14F-4D97-AF65-F5344CB8AC3E}">
        <p14:creationId xmlns:p14="http://schemas.microsoft.com/office/powerpoint/2010/main" val="89023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lstStyle/>
          <a:p>
            <a:r>
              <a:rPr lang="en-US" dirty="0"/>
              <a:t>Disclaimer</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a:t>
            </a:fld>
            <a:endParaRPr lang="en-US" dirty="0"/>
          </a:p>
        </p:txBody>
      </p:sp>
      <p:sp>
        <p:nvSpPr>
          <p:cNvPr id="5" name="Content Placeholder 4">
            <a:extLst>
              <a:ext uri="{FF2B5EF4-FFF2-40B4-BE49-F238E27FC236}">
                <a16:creationId xmlns:a16="http://schemas.microsoft.com/office/drawing/2014/main" id="{E5E8B8D0-6D52-47E5-9CA8-F39264D066DA}"/>
              </a:ext>
            </a:extLst>
          </p:cNvPr>
          <p:cNvSpPr>
            <a:spLocks noGrp="1"/>
          </p:cNvSpPr>
          <p:nvPr>
            <p:ph sz="quarter" idx="1"/>
          </p:nvPr>
        </p:nvSpPr>
        <p:spPr/>
        <p:txBody>
          <a:bodyPr/>
          <a:lstStyle/>
          <a:p>
            <a:pPr lvl="0">
              <a:buClr>
                <a:srgbClr val="638BAD"/>
              </a:buClr>
            </a:pPr>
            <a:endParaRPr lang="en-US" altLang="en-US" sz="3000" dirty="0">
              <a:solidFill>
                <a:srgbClr val="000000"/>
              </a:solidFill>
              <a:latin typeface="Times New Roman" panose="02020603050405020304" pitchFamily="18" charset="0"/>
              <a:cs typeface="Times New Roman" panose="02020603050405020304" pitchFamily="18" charset="0"/>
            </a:endParaRPr>
          </a:p>
          <a:p>
            <a:pPr lvl="0">
              <a:buClr>
                <a:srgbClr val="638BAD"/>
              </a:buClr>
            </a:pPr>
            <a:r>
              <a:rPr lang="en-US" altLang="en-US" sz="3000" dirty="0">
                <a:solidFill>
                  <a:srgbClr val="000000"/>
                </a:solidFill>
                <a:latin typeface="+mj-lt"/>
                <a:cs typeface="Times New Roman" panose="02020603050405020304" pitchFamily="18" charset="0"/>
              </a:rPr>
              <a:t>Please note the content provided herein is informational only, and should NOT, in any way, be considered legal, professional, business, practice, or other advice. Consult your own practice adviser or attorney before taking any action or inaction based on this information.</a:t>
            </a:r>
          </a:p>
          <a:p>
            <a:endParaRPr lang="en-US" dirty="0"/>
          </a:p>
        </p:txBody>
      </p:sp>
    </p:spTree>
    <p:extLst>
      <p:ext uri="{BB962C8B-B14F-4D97-AF65-F5344CB8AC3E}">
        <p14:creationId xmlns:p14="http://schemas.microsoft.com/office/powerpoint/2010/main" val="309496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809F-251F-4F62-B715-2B22BFC47F1D}"/>
              </a:ext>
            </a:extLst>
          </p:cNvPr>
          <p:cNvSpPr>
            <a:spLocks noGrp="1"/>
          </p:cNvSpPr>
          <p:nvPr>
            <p:ph type="title"/>
          </p:nvPr>
        </p:nvSpPr>
        <p:spPr/>
        <p:txBody>
          <a:bodyPr/>
          <a:lstStyle/>
          <a:p>
            <a:r>
              <a:rPr lang="en-US" dirty="0"/>
              <a:t>Contacts</a:t>
            </a:r>
          </a:p>
        </p:txBody>
      </p:sp>
      <p:sp>
        <p:nvSpPr>
          <p:cNvPr id="4" name="Slide Number Placeholder 3">
            <a:extLst>
              <a:ext uri="{FF2B5EF4-FFF2-40B4-BE49-F238E27FC236}">
                <a16:creationId xmlns:a16="http://schemas.microsoft.com/office/drawing/2014/main" id="{62170C55-FA85-4716-A235-85BE52D196D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20</a:t>
            </a:fld>
            <a:endParaRPr lang="en-US" dirty="0"/>
          </a:p>
        </p:txBody>
      </p:sp>
      <p:sp>
        <p:nvSpPr>
          <p:cNvPr id="5" name="Content Placeholder 4">
            <a:extLst>
              <a:ext uri="{FF2B5EF4-FFF2-40B4-BE49-F238E27FC236}">
                <a16:creationId xmlns:a16="http://schemas.microsoft.com/office/drawing/2014/main" id="{BA1F2B0D-9B29-4F7A-92C3-C787BAD22147}"/>
              </a:ext>
            </a:extLst>
          </p:cNvPr>
          <p:cNvSpPr>
            <a:spLocks noGrp="1"/>
          </p:cNvSpPr>
          <p:nvPr>
            <p:ph sz="quarter" idx="1"/>
          </p:nvPr>
        </p:nvSpPr>
        <p:spPr>
          <a:xfrm>
            <a:off x="336176" y="1600200"/>
            <a:ext cx="11351888" cy="5029200"/>
          </a:xfrm>
        </p:spPr>
        <p:txBody>
          <a:bodyPr>
            <a:normAutofit/>
          </a:bodyPr>
          <a:lstStyle/>
          <a:p>
            <a:endParaRPr lang="en-US" b="1" u="sng" dirty="0"/>
          </a:p>
          <a:p>
            <a:r>
              <a:rPr lang="en-US" b="1" u="sng" dirty="0"/>
              <a:t>Rachel Zetino</a:t>
            </a:r>
            <a:r>
              <a:rPr lang="en-US" b="1" dirty="0"/>
              <a:t>, </a:t>
            </a:r>
            <a:r>
              <a:rPr lang="en-US" dirty="0"/>
              <a:t>MBA, MSHA, VP-Business of Medicine and Operations</a:t>
            </a:r>
          </a:p>
          <a:p>
            <a:r>
              <a:rPr lang="en-US" i="1"/>
              <a:t>rachel_</a:t>
            </a:r>
            <a:r>
              <a:rPr lang="en-US" i="1" dirty="0"/>
              <a:t>z</a:t>
            </a:r>
            <a:r>
              <a:rPr lang="en-US" i="1"/>
              <a:t>etino</a:t>
            </a:r>
            <a:r>
              <a:rPr lang="en-US" i="1" dirty="0"/>
              <a:t>@hcms.org</a:t>
            </a:r>
          </a:p>
          <a:p>
            <a:endParaRPr lang="en-US" b="1" u="sng" dirty="0"/>
          </a:p>
          <a:p>
            <a:endParaRPr lang="en-US" b="1" u="sng" dirty="0"/>
          </a:p>
          <a:p>
            <a:r>
              <a:rPr lang="en-US" b="1" u="sng" dirty="0"/>
              <a:t>April Bellard</a:t>
            </a:r>
            <a:r>
              <a:rPr lang="en-US" dirty="0"/>
              <a:t>, MHA, Director Payment Advocacy &amp; Practice Management. </a:t>
            </a:r>
            <a:r>
              <a:rPr lang="en-US" i="1" dirty="0"/>
              <a:t>april_bellard@hcms.org</a:t>
            </a:r>
          </a:p>
          <a:p>
            <a:endParaRPr lang="en-US" b="1" u="sng" dirty="0"/>
          </a:p>
          <a:p>
            <a:endParaRPr lang="en-US" dirty="0"/>
          </a:p>
        </p:txBody>
      </p:sp>
    </p:spTree>
    <p:extLst>
      <p:ext uri="{BB962C8B-B14F-4D97-AF65-F5344CB8AC3E}">
        <p14:creationId xmlns:p14="http://schemas.microsoft.com/office/powerpoint/2010/main" val="200695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CC04-4E5D-4394-81A4-572AC9A2C8A3}"/>
              </a:ext>
            </a:extLst>
          </p:cNvPr>
          <p:cNvSpPr>
            <a:spLocks noGrp="1"/>
          </p:cNvSpPr>
          <p:nvPr>
            <p:ph type="title"/>
          </p:nvPr>
        </p:nvSpPr>
        <p:spPr/>
        <p:txBody>
          <a:bodyPr/>
          <a:lstStyle/>
          <a:p>
            <a:r>
              <a:rPr lang="en-US" dirty="0">
                <a:solidFill>
                  <a:schemeClr val="tx1"/>
                </a:solidFill>
                <a:latin typeface="+mn-lt"/>
              </a:rPr>
              <a:t>Best Practices</a:t>
            </a:r>
          </a:p>
        </p:txBody>
      </p:sp>
      <p:sp>
        <p:nvSpPr>
          <p:cNvPr id="4" name="Slide Number Placeholder 3">
            <a:extLst>
              <a:ext uri="{FF2B5EF4-FFF2-40B4-BE49-F238E27FC236}">
                <a16:creationId xmlns:a16="http://schemas.microsoft.com/office/drawing/2014/main" id="{61403A4C-9667-4D72-BC55-CA84FE0259E1}"/>
              </a:ext>
            </a:extLst>
          </p:cNvPr>
          <p:cNvSpPr>
            <a:spLocks noGrp="1"/>
          </p:cNvSpPr>
          <p:nvPr>
            <p:ph type="sldNum" sz="quarter" idx="12"/>
          </p:nvPr>
        </p:nvSpPr>
        <p:spPr/>
        <p:txBody>
          <a:bodyPr>
            <a:normAutofit fontScale="85000" lnSpcReduction="20000"/>
          </a:bodyPr>
          <a:lstStyle/>
          <a:p>
            <a:fld id="{D48C95FA-06A0-4D5B-B5F3-645497A338F6}" type="slidenum">
              <a:rPr lang="en-US">
                <a:latin typeface="Calibri" panose="020F0502020204030204"/>
              </a:rPr>
              <a:pPr/>
              <a:t>3</a:t>
            </a:fld>
            <a:endParaRPr lang="en-US" dirty="0">
              <a:latin typeface="Calibri" panose="020F0502020204030204"/>
            </a:endParaRPr>
          </a:p>
        </p:txBody>
      </p:sp>
      <p:sp>
        <p:nvSpPr>
          <p:cNvPr id="5" name="Content Placeholder 4">
            <a:extLst>
              <a:ext uri="{FF2B5EF4-FFF2-40B4-BE49-F238E27FC236}">
                <a16:creationId xmlns:a16="http://schemas.microsoft.com/office/drawing/2014/main" id="{E9A3DC1E-B412-477F-9C59-7539BB042F3A}"/>
              </a:ext>
            </a:extLst>
          </p:cNvPr>
          <p:cNvSpPr>
            <a:spLocks noGrp="1"/>
          </p:cNvSpPr>
          <p:nvPr>
            <p:ph sz="quarter" idx="1"/>
          </p:nvPr>
        </p:nvSpPr>
        <p:spPr>
          <a:xfrm>
            <a:off x="279633" y="1600200"/>
            <a:ext cx="11792126" cy="4495800"/>
          </a:xfrm>
        </p:spPr>
        <p:txBody>
          <a:bodyPr>
            <a:normAutofit fontScale="92500" lnSpcReduction="10000"/>
          </a:bodyPr>
          <a:lstStyle/>
          <a:p>
            <a:r>
              <a:rPr lang="en-US" dirty="0"/>
              <a:t>Best practices promote efficiencies </a:t>
            </a:r>
          </a:p>
          <a:p>
            <a:r>
              <a:rPr lang="en-US" dirty="0"/>
              <a:t>without sacrificing quality or outcomes. </a:t>
            </a:r>
          </a:p>
          <a:p>
            <a:r>
              <a:rPr lang="en-US" dirty="0"/>
              <a:t>It is a technique or methodology that, </a:t>
            </a:r>
          </a:p>
          <a:p>
            <a:r>
              <a:rPr lang="en-US" dirty="0"/>
              <a:t>through experience and research, has </a:t>
            </a:r>
          </a:p>
          <a:p>
            <a:r>
              <a:rPr lang="en-US" dirty="0"/>
              <a:t>proven to reliably lead to a desired result. </a:t>
            </a:r>
          </a:p>
          <a:p>
            <a:endParaRPr lang="en-US" sz="800" dirty="0"/>
          </a:p>
          <a:p>
            <a:r>
              <a:rPr lang="en-US" dirty="0"/>
              <a:t>The three main barriers to adoption of a best practice are: </a:t>
            </a:r>
          </a:p>
          <a:p>
            <a:pPr marL="1097280" lvl="1" indent="-457200">
              <a:buFont typeface="Wingdings" panose="05000000000000000000" pitchFamily="2" charset="2"/>
              <a:buChar char="q"/>
            </a:pPr>
            <a:r>
              <a:rPr lang="en-US" dirty="0"/>
              <a:t>a lack of knowledge about current best practices</a:t>
            </a:r>
          </a:p>
          <a:p>
            <a:pPr marL="1097280" lvl="1" indent="-457200">
              <a:buFont typeface="Wingdings" panose="05000000000000000000" pitchFamily="2" charset="2"/>
              <a:buChar char="q"/>
            </a:pPr>
            <a:r>
              <a:rPr lang="en-US" dirty="0"/>
              <a:t>a lack of motivation to make changes involved in their adoption</a:t>
            </a:r>
          </a:p>
          <a:p>
            <a:pPr marL="1097280" lvl="1" indent="-457200">
              <a:buFont typeface="Wingdings" panose="05000000000000000000" pitchFamily="2" charset="2"/>
              <a:buChar char="q"/>
            </a:pPr>
            <a:r>
              <a:rPr lang="en-US" dirty="0"/>
              <a:t>a lack of knowledge and skills required to do so</a:t>
            </a:r>
          </a:p>
        </p:txBody>
      </p:sp>
      <p:pic>
        <p:nvPicPr>
          <p:cNvPr id="3" name="Picture 2">
            <a:extLst>
              <a:ext uri="{FF2B5EF4-FFF2-40B4-BE49-F238E27FC236}">
                <a16:creationId xmlns:a16="http://schemas.microsoft.com/office/drawing/2014/main" id="{29D72AAB-ED04-41B0-921C-26D02805F2BF}"/>
              </a:ext>
            </a:extLst>
          </p:cNvPr>
          <p:cNvPicPr>
            <a:picLocks noChangeAspect="1"/>
          </p:cNvPicPr>
          <p:nvPr/>
        </p:nvPicPr>
        <p:blipFill>
          <a:blip r:embed="rId3"/>
          <a:stretch>
            <a:fillRect/>
          </a:stretch>
        </p:blipFill>
        <p:spPr>
          <a:xfrm>
            <a:off x="6881994" y="1600200"/>
            <a:ext cx="5030374" cy="2105137"/>
          </a:xfrm>
          <a:prstGeom prst="rect">
            <a:avLst/>
          </a:prstGeom>
        </p:spPr>
      </p:pic>
    </p:spTree>
    <p:extLst>
      <p:ext uri="{BB962C8B-B14F-4D97-AF65-F5344CB8AC3E}">
        <p14:creationId xmlns:p14="http://schemas.microsoft.com/office/powerpoint/2010/main" val="368131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rgbClr val="0070C0"/>
                </a:solidFill>
                <a:hlinkClick r:id="rId3">
                  <a:extLst>
                    <a:ext uri="{A12FA001-AC4F-418D-AE19-62706E023703}">
                      <ahyp:hlinkClr xmlns:ahyp="http://schemas.microsoft.com/office/drawing/2018/hyperlinkcolor" val="tx"/>
                    </a:ext>
                  </a:extLst>
                </a:hlinkClick>
              </a:rPr>
              <a:t>Tools and Resources</a:t>
            </a:r>
            <a:endParaRPr lang="en-US" dirty="0">
              <a:solidFill>
                <a:srgbClr val="0070C0"/>
              </a:solidFill>
            </a:endParaRP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4</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816864" y="1600199"/>
            <a:ext cx="10871200" cy="5127771"/>
          </a:xfrm>
        </p:spPr>
        <p:txBody>
          <a:bodyPr>
            <a:normAutofit/>
          </a:bodyPr>
          <a:lstStyle/>
          <a:p>
            <a:pPr marL="457200" indent="-457200">
              <a:buFont typeface="Wingdings" panose="05000000000000000000" pitchFamily="2" charset="2"/>
              <a:buChar char="q"/>
            </a:pPr>
            <a:endParaRPr lang="en-US" dirty="0"/>
          </a:p>
          <a:p>
            <a:pPr marL="1097280" lvl="1" indent="-457200">
              <a:buFont typeface="Wingdings" panose="05000000000000000000" pitchFamily="2" charset="2"/>
              <a:buChar char="§"/>
            </a:pPr>
            <a:endParaRPr lang="en-US" dirty="0"/>
          </a:p>
          <a:p>
            <a:pPr marL="457200" indent="-457200">
              <a:buFont typeface="Wingdings" panose="05000000000000000000" pitchFamily="2" charset="2"/>
              <a:buChar char="q"/>
            </a:pPr>
            <a:endParaRPr lang="en-US" dirty="0"/>
          </a:p>
        </p:txBody>
      </p:sp>
      <p:pic>
        <p:nvPicPr>
          <p:cNvPr id="6" name="Picture 5">
            <a:extLst>
              <a:ext uri="{FF2B5EF4-FFF2-40B4-BE49-F238E27FC236}">
                <a16:creationId xmlns:a16="http://schemas.microsoft.com/office/drawing/2014/main" id="{B9047B9C-82E8-FE0D-5CF3-15AE2CA35D74}"/>
              </a:ext>
            </a:extLst>
          </p:cNvPr>
          <p:cNvPicPr>
            <a:picLocks noChangeAspect="1"/>
          </p:cNvPicPr>
          <p:nvPr/>
        </p:nvPicPr>
        <p:blipFill>
          <a:blip r:embed="rId4"/>
          <a:stretch>
            <a:fillRect/>
          </a:stretch>
        </p:blipFill>
        <p:spPr>
          <a:xfrm>
            <a:off x="6096000" y="1805353"/>
            <a:ext cx="5921477" cy="4436055"/>
          </a:xfrm>
          <a:prstGeom prst="rect">
            <a:avLst/>
          </a:prstGeom>
        </p:spPr>
      </p:pic>
      <p:pic>
        <p:nvPicPr>
          <p:cNvPr id="8" name="Picture 7">
            <a:extLst>
              <a:ext uri="{FF2B5EF4-FFF2-40B4-BE49-F238E27FC236}">
                <a16:creationId xmlns:a16="http://schemas.microsoft.com/office/drawing/2014/main" id="{409C286B-DD3E-E18B-A063-0DFE0A5B4738}"/>
              </a:ext>
            </a:extLst>
          </p:cNvPr>
          <p:cNvPicPr>
            <a:picLocks noChangeAspect="1"/>
          </p:cNvPicPr>
          <p:nvPr/>
        </p:nvPicPr>
        <p:blipFill>
          <a:blip r:embed="rId5"/>
          <a:stretch>
            <a:fillRect/>
          </a:stretch>
        </p:blipFill>
        <p:spPr>
          <a:xfrm>
            <a:off x="243281" y="1600198"/>
            <a:ext cx="5852719" cy="4315183"/>
          </a:xfrm>
          <a:prstGeom prst="rect">
            <a:avLst/>
          </a:prstGeom>
        </p:spPr>
      </p:pic>
    </p:spTree>
    <p:extLst>
      <p:ext uri="{BB962C8B-B14F-4D97-AF65-F5344CB8AC3E}">
        <p14:creationId xmlns:p14="http://schemas.microsoft.com/office/powerpoint/2010/main" val="152040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a:xfrm>
            <a:off x="437625" y="228600"/>
            <a:ext cx="11250439" cy="990600"/>
          </a:xfrm>
        </p:spPr>
        <p:txBody>
          <a:bodyPr>
            <a:normAutofit/>
          </a:bodyPr>
          <a:lstStyle/>
          <a:p>
            <a:r>
              <a:rPr lang="en-US" sz="3700" dirty="0">
                <a:solidFill>
                  <a:srgbClr val="00B0F0"/>
                </a:solidFill>
                <a:hlinkClick r:id="rId2">
                  <a:extLst>
                    <a:ext uri="{A12FA001-AC4F-418D-AE19-62706E023703}">
                      <ahyp:hlinkClr xmlns:ahyp="http://schemas.microsoft.com/office/drawing/2018/hyperlinkcolor" val="tx"/>
                    </a:ext>
                  </a:extLst>
                </a:hlinkClick>
              </a:rPr>
              <a:t>Productivity Key Performance Indicators</a:t>
            </a:r>
            <a:endParaRPr lang="en-US" sz="3700" dirty="0">
              <a:solidFill>
                <a:srgbClr val="00B0F0"/>
              </a:solidFill>
            </a:endParaRP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5</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37625" y="1600199"/>
            <a:ext cx="11250439" cy="5127771"/>
          </a:xfrm>
        </p:spPr>
        <p:txBody>
          <a:bodyPr>
            <a:noAutofit/>
          </a:bodyPr>
          <a:lstStyle/>
          <a:p>
            <a:r>
              <a:rPr lang="en-US" sz="2200" b="0" i="0" dirty="0">
                <a:solidFill>
                  <a:srgbClr val="000000"/>
                </a:solidFill>
                <a:effectLst/>
              </a:rPr>
              <a:t>Productivity KPIs measure the viability and productivity of </a:t>
            </a:r>
          </a:p>
          <a:p>
            <a:r>
              <a:rPr lang="en-US" sz="2200" b="0" i="0" dirty="0">
                <a:solidFill>
                  <a:srgbClr val="000000"/>
                </a:solidFill>
                <a:effectLst/>
              </a:rPr>
              <a:t>the practice. They present a visual and </a:t>
            </a:r>
          </a:p>
          <a:p>
            <a:r>
              <a:rPr lang="en-US" sz="2200" b="0" i="0" dirty="0">
                <a:solidFill>
                  <a:srgbClr val="000000"/>
                </a:solidFill>
                <a:effectLst/>
              </a:rPr>
              <a:t>easy-to-digest means of analyzing operations. Tracking </a:t>
            </a:r>
          </a:p>
          <a:p>
            <a:r>
              <a:rPr lang="en-US" sz="2200" b="0" i="0" dirty="0">
                <a:solidFill>
                  <a:srgbClr val="000000"/>
                </a:solidFill>
                <a:effectLst/>
              </a:rPr>
              <a:t>your organization’s performance can help you improve </a:t>
            </a:r>
          </a:p>
          <a:p>
            <a:r>
              <a:rPr lang="en-US" sz="2200" b="0" i="0" dirty="0">
                <a:solidFill>
                  <a:srgbClr val="000000"/>
                </a:solidFill>
                <a:effectLst/>
              </a:rPr>
              <a:t>services and revenue and give you a greater understanding </a:t>
            </a:r>
          </a:p>
          <a:p>
            <a:r>
              <a:rPr lang="en-US" sz="2200" b="0" i="0" dirty="0">
                <a:solidFill>
                  <a:srgbClr val="000000"/>
                </a:solidFill>
                <a:effectLst/>
              </a:rPr>
              <a:t>of your operations. Additionally, they help bring </a:t>
            </a:r>
          </a:p>
          <a:p>
            <a:r>
              <a:rPr lang="en-US" sz="2200" b="0" i="0" dirty="0">
                <a:solidFill>
                  <a:srgbClr val="000000"/>
                </a:solidFill>
                <a:effectLst/>
              </a:rPr>
              <a:t>transparency and accountability and are a useful </a:t>
            </a:r>
            <a:r>
              <a:rPr lang="en-US" sz="2200" b="0" i="0" u="none" strike="noStrike" dirty="0">
                <a:effectLst/>
              </a:rPr>
              <a:t>data visualization tool</a:t>
            </a:r>
            <a:r>
              <a:rPr lang="en-US" sz="2200" b="0" i="0" dirty="0">
                <a:effectLst/>
              </a:rPr>
              <a:t> </a:t>
            </a:r>
            <a:r>
              <a:rPr lang="en-US" sz="2200" b="0" i="0" dirty="0">
                <a:solidFill>
                  <a:srgbClr val="000000"/>
                </a:solidFill>
                <a:effectLst/>
              </a:rPr>
              <a:t>that helps you build a better understanding of your operations on a more granular level.</a:t>
            </a:r>
          </a:p>
          <a:p>
            <a:r>
              <a:rPr lang="en-US" sz="2200" dirty="0">
                <a:solidFill>
                  <a:srgbClr val="000000"/>
                </a:solidFill>
              </a:rPr>
              <a:t>The data needed to analyze KPIs should be readily available in your practice management system’s report function. Familiarize yourself with your system’s reporting functions as it already may provide many of these KPIs for you. Run KPIs on a schedule and keep a running chart to identify trends over time.</a:t>
            </a:r>
            <a:endParaRPr lang="en-US" sz="2200" dirty="0"/>
          </a:p>
        </p:txBody>
      </p:sp>
      <p:pic>
        <p:nvPicPr>
          <p:cNvPr id="9" name="Picture 8">
            <a:extLst>
              <a:ext uri="{FF2B5EF4-FFF2-40B4-BE49-F238E27FC236}">
                <a16:creationId xmlns:a16="http://schemas.microsoft.com/office/drawing/2014/main" id="{C31BA07A-59A7-14B3-3925-5781D9694398}"/>
              </a:ext>
            </a:extLst>
          </p:cNvPr>
          <p:cNvPicPr>
            <a:picLocks noChangeAspect="1"/>
          </p:cNvPicPr>
          <p:nvPr/>
        </p:nvPicPr>
        <p:blipFill>
          <a:blip r:embed="rId3"/>
          <a:stretch>
            <a:fillRect/>
          </a:stretch>
        </p:blipFill>
        <p:spPr>
          <a:xfrm>
            <a:off x="7347297" y="1600199"/>
            <a:ext cx="4174864" cy="2527184"/>
          </a:xfrm>
          <a:prstGeom prst="rect">
            <a:avLst/>
          </a:prstGeom>
        </p:spPr>
      </p:pic>
    </p:spTree>
    <p:extLst>
      <p:ext uri="{BB962C8B-B14F-4D97-AF65-F5344CB8AC3E}">
        <p14:creationId xmlns:p14="http://schemas.microsoft.com/office/powerpoint/2010/main" val="347633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sz="3200" dirty="0"/>
              <a:t>Key Performance Indicators - Productivity</a:t>
            </a:r>
            <a:endParaRPr lang="en-US" sz="2000" dirty="0">
              <a:solidFill>
                <a:srgbClr val="0070C0"/>
              </a:solidFill>
            </a:endParaRP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6</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p:txBody>
          <a:bodyPr/>
          <a:lstStyle/>
          <a:p>
            <a:endParaRPr lang="en-US" dirty="0"/>
          </a:p>
          <a:p>
            <a:endParaRPr lang="en-US" dirty="0"/>
          </a:p>
        </p:txBody>
      </p:sp>
      <p:pic>
        <p:nvPicPr>
          <p:cNvPr id="6" name="Picture 5">
            <a:extLst>
              <a:ext uri="{FF2B5EF4-FFF2-40B4-BE49-F238E27FC236}">
                <a16:creationId xmlns:a16="http://schemas.microsoft.com/office/drawing/2014/main" id="{F7299FF6-84ED-4AA6-A0B4-11B37F53C7D7}"/>
              </a:ext>
            </a:extLst>
          </p:cNvPr>
          <p:cNvPicPr>
            <a:picLocks noChangeAspect="1"/>
          </p:cNvPicPr>
          <p:nvPr/>
        </p:nvPicPr>
        <p:blipFill>
          <a:blip r:embed="rId2"/>
          <a:stretch>
            <a:fillRect/>
          </a:stretch>
        </p:blipFill>
        <p:spPr>
          <a:xfrm>
            <a:off x="980361" y="2113994"/>
            <a:ext cx="10231278" cy="3982006"/>
          </a:xfrm>
          <a:prstGeom prst="rect">
            <a:avLst/>
          </a:prstGeom>
        </p:spPr>
      </p:pic>
    </p:spTree>
    <p:extLst>
      <p:ext uri="{BB962C8B-B14F-4D97-AF65-F5344CB8AC3E}">
        <p14:creationId xmlns:p14="http://schemas.microsoft.com/office/powerpoint/2010/main" val="267066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sz="3200" dirty="0"/>
              <a:t>Key Performance Indicators - Productivity</a:t>
            </a:r>
            <a:endParaRPr lang="en-US" sz="2000" dirty="0">
              <a:solidFill>
                <a:srgbClr val="0070C0"/>
              </a:solidFill>
            </a:endParaRP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7</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75406149-4AD2-46DF-8EF8-4444FE116874}"/>
              </a:ext>
            </a:extLst>
          </p:cNvPr>
          <p:cNvPicPr>
            <a:picLocks noChangeAspect="1"/>
          </p:cNvPicPr>
          <p:nvPr/>
        </p:nvPicPr>
        <p:blipFill>
          <a:blip r:embed="rId2"/>
          <a:stretch>
            <a:fillRect/>
          </a:stretch>
        </p:blipFill>
        <p:spPr>
          <a:xfrm>
            <a:off x="994650" y="2066889"/>
            <a:ext cx="10202699" cy="4267796"/>
          </a:xfrm>
          <a:prstGeom prst="rect">
            <a:avLst/>
          </a:prstGeom>
        </p:spPr>
      </p:pic>
    </p:spTree>
    <p:extLst>
      <p:ext uri="{BB962C8B-B14F-4D97-AF65-F5344CB8AC3E}">
        <p14:creationId xmlns:p14="http://schemas.microsoft.com/office/powerpoint/2010/main" val="188021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sz="3200" dirty="0"/>
              <a:t>Key Performance Indicators – </a:t>
            </a:r>
            <a:r>
              <a:rPr lang="en-US" sz="3200" dirty="0">
                <a:solidFill>
                  <a:srgbClr val="00B0F0"/>
                </a:solidFill>
                <a:hlinkClick r:id="rId2">
                  <a:extLst>
                    <a:ext uri="{A12FA001-AC4F-418D-AE19-62706E023703}">
                      <ahyp:hlinkClr xmlns:ahyp="http://schemas.microsoft.com/office/drawing/2018/hyperlinkcolor" val="tx"/>
                    </a:ext>
                  </a:extLst>
                </a:hlinkClick>
              </a:rPr>
              <a:t>Productivity Tracking</a:t>
            </a:r>
            <a:endParaRPr lang="en-US" sz="2000" dirty="0">
              <a:solidFill>
                <a:srgbClr val="00B0F0"/>
              </a:solidFill>
            </a:endParaRP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8</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p:txBody>
          <a:bodyPr/>
          <a:lstStyle/>
          <a:p>
            <a:endParaRPr lang="en-US" dirty="0"/>
          </a:p>
          <a:p>
            <a:endParaRPr lang="en-US" dirty="0"/>
          </a:p>
        </p:txBody>
      </p:sp>
      <p:pic>
        <p:nvPicPr>
          <p:cNvPr id="6" name="Picture 5">
            <a:extLst>
              <a:ext uri="{FF2B5EF4-FFF2-40B4-BE49-F238E27FC236}">
                <a16:creationId xmlns:a16="http://schemas.microsoft.com/office/drawing/2014/main" id="{E043B8A6-521D-453E-A179-3B867B25F065}"/>
              </a:ext>
            </a:extLst>
          </p:cNvPr>
          <p:cNvPicPr>
            <a:picLocks noChangeAspect="1"/>
          </p:cNvPicPr>
          <p:nvPr/>
        </p:nvPicPr>
        <p:blipFill>
          <a:blip r:embed="rId3"/>
          <a:stretch>
            <a:fillRect/>
          </a:stretch>
        </p:blipFill>
        <p:spPr>
          <a:xfrm>
            <a:off x="816864" y="1673163"/>
            <a:ext cx="10871200" cy="5075779"/>
          </a:xfrm>
          <a:prstGeom prst="rect">
            <a:avLst/>
          </a:prstGeom>
        </p:spPr>
      </p:pic>
    </p:spTree>
    <p:extLst>
      <p:ext uri="{BB962C8B-B14F-4D97-AF65-F5344CB8AC3E}">
        <p14:creationId xmlns:p14="http://schemas.microsoft.com/office/powerpoint/2010/main" val="304879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sz="3200" dirty="0"/>
              <a:t>Key Performance Indicators – Productivity Charting</a:t>
            </a:r>
            <a:endParaRPr lang="en-US" sz="3200" dirty="0">
              <a:solidFill>
                <a:srgbClr val="0070C0"/>
              </a:solidFill>
            </a:endParaRP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9</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p:txBody>
          <a:bodyPr/>
          <a:lstStyle/>
          <a:p>
            <a:endParaRPr lang="en-US" dirty="0"/>
          </a:p>
          <a:p>
            <a:endParaRPr lang="en-US" dirty="0"/>
          </a:p>
        </p:txBody>
      </p:sp>
      <p:pic>
        <p:nvPicPr>
          <p:cNvPr id="6" name="Picture 5">
            <a:extLst>
              <a:ext uri="{FF2B5EF4-FFF2-40B4-BE49-F238E27FC236}">
                <a16:creationId xmlns:a16="http://schemas.microsoft.com/office/drawing/2014/main" id="{A8E2B3EC-924F-4CB9-A4D6-104F945B9B57}"/>
              </a:ext>
            </a:extLst>
          </p:cNvPr>
          <p:cNvPicPr>
            <a:picLocks noChangeAspect="1"/>
          </p:cNvPicPr>
          <p:nvPr/>
        </p:nvPicPr>
        <p:blipFill>
          <a:blip r:embed="rId2"/>
          <a:stretch>
            <a:fillRect/>
          </a:stretch>
        </p:blipFill>
        <p:spPr>
          <a:xfrm>
            <a:off x="1389596" y="1597933"/>
            <a:ext cx="3989143" cy="2382007"/>
          </a:xfrm>
          <a:prstGeom prst="rect">
            <a:avLst/>
          </a:prstGeom>
        </p:spPr>
      </p:pic>
      <p:pic>
        <p:nvPicPr>
          <p:cNvPr id="10" name="Picture 9">
            <a:extLst>
              <a:ext uri="{FF2B5EF4-FFF2-40B4-BE49-F238E27FC236}">
                <a16:creationId xmlns:a16="http://schemas.microsoft.com/office/drawing/2014/main" id="{C12B9EA2-DB64-4181-B086-3B6B583C6971}"/>
              </a:ext>
            </a:extLst>
          </p:cNvPr>
          <p:cNvPicPr>
            <a:picLocks noChangeAspect="1"/>
          </p:cNvPicPr>
          <p:nvPr/>
        </p:nvPicPr>
        <p:blipFill>
          <a:blip r:embed="rId3"/>
          <a:stretch>
            <a:fillRect/>
          </a:stretch>
        </p:blipFill>
        <p:spPr>
          <a:xfrm>
            <a:off x="7305262" y="1695235"/>
            <a:ext cx="4054106" cy="2382007"/>
          </a:xfrm>
          <a:prstGeom prst="rect">
            <a:avLst/>
          </a:prstGeom>
        </p:spPr>
      </p:pic>
      <p:pic>
        <p:nvPicPr>
          <p:cNvPr id="14" name="Picture 13">
            <a:extLst>
              <a:ext uri="{FF2B5EF4-FFF2-40B4-BE49-F238E27FC236}">
                <a16:creationId xmlns:a16="http://schemas.microsoft.com/office/drawing/2014/main" id="{9187C8CD-ED2D-436E-9137-38777CBB7EED}"/>
              </a:ext>
            </a:extLst>
          </p:cNvPr>
          <p:cNvPicPr>
            <a:picLocks noChangeAspect="1"/>
          </p:cNvPicPr>
          <p:nvPr/>
        </p:nvPicPr>
        <p:blipFill>
          <a:blip r:embed="rId4"/>
          <a:stretch>
            <a:fillRect/>
          </a:stretch>
        </p:blipFill>
        <p:spPr>
          <a:xfrm>
            <a:off x="7388543" y="4451339"/>
            <a:ext cx="4054106" cy="2376140"/>
          </a:xfrm>
          <a:prstGeom prst="rect">
            <a:avLst/>
          </a:prstGeom>
        </p:spPr>
      </p:pic>
      <p:pic>
        <p:nvPicPr>
          <p:cNvPr id="16" name="Picture 15">
            <a:extLst>
              <a:ext uri="{FF2B5EF4-FFF2-40B4-BE49-F238E27FC236}">
                <a16:creationId xmlns:a16="http://schemas.microsoft.com/office/drawing/2014/main" id="{BCA7A893-7533-41FE-8FFD-9D28842E48E6}"/>
              </a:ext>
            </a:extLst>
          </p:cNvPr>
          <p:cNvPicPr>
            <a:picLocks noChangeAspect="1"/>
          </p:cNvPicPr>
          <p:nvPr/>
        </p:nvPicPr>
        <p:blipFill>
          <a:blip r:embed="rId5"/>
          <a:stretch>
            <a:fillRect/>
          </a:stretch>
        </p:blipFill>
        <p:spPr>
          <a:xfrm>
            <a:off x="1088730" y="4077242"/>
            <a:ext cx="4288613" cy="2552157"/>
          </a:xfrm>
          <a:prstGeom prst="rect">
            <a:avLst/>
          </a:prstGeom>
        </p:spPr>
      </p:pic>
    </p:spTree>
    <p:extLst>
      <p:ext uri="{BB962C8B-B14F-4D97-AF65-F5344CB8AC3E}">
        <p14:creationId xmlns:p14="http://schemas.microsoft.com/office/powerpoint/2010/main" val="20520128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000000"/>
      </a:dk1>
      <a:lt1>
        <a:srgbClr val="FFFFFF"/>
      </a:lt1>
      <a:dk2>
        <a:srgbClr val="FFFFFF"/>
      </a:dk2>
      <a:lt2>
        <a:srgbClr val="DDE9EC"/>
      </a:lt2>
      <a:accent1>
        <a:srgbClr val="525A7D"/>
      </a:accent1>
      <a:accent2>
        <a:srgbClr val="638BAD"/>
      </a:accent2>
      <a:accent3>
        <a:srgbClr val="8A8A9C"/>
      </a:accent3>
      <a:accent4>
        <a:srgbClr val="FADA7A"/>
      </a:accent4>
      <a:accent5>
        <a:srgbClr val="B88472"/>
      </a:accent5>
      <a:accent6>
        <a:srgbClr val="8E736A"/>
      </a:accent6>
      <a:hlink>
        <a:srgbClr val="B292CA"/>
      </a:hlink>
      <a:folHlink>
        <a:srgbClr val="6B56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19291</TotalTime>
  <Words>1446</Words>
  <Application>Microsoft Office PowerPoint</Application>
  <PresentationFormat>Widescreen</PresentationFormat>
  <Paragraphs>203</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Times New Roman</vt:lpstr>
      <vt:lpstr>Wingdings</vt:lpstr>
      <vt:lpstr>Wingdings 2</vt:lpstr>
      <vt:lpstr>Median</vt:lpstr>
      <vt:lpstr>                   </vt:lpstr>
      <vt:lpstr>Disclaimer</vt:lpstr>
      <vt:lpstr>Best Practices</vt:lpstr>
      <vt:lpstr>Tools and Resources</vt:lpstr>
      <vt:lpstr>Productivity Key Performance Indicators</vt:lpstr>
      <vt:lpstr>Key Performance Indicators - Productivity</vt:lpstr>
      <vt:lpstr>Key Performance Indicators - Productivity</vt:lpstr>
      <vt:lpstr>Key Performance Indicators – Productivity Tracking</vt:lpstr>
      <vt:lpstr>Key Performance Indicators – Productivity Charting</vt:lpstr>
      <vt:lpstr>KPI – Support Staff per Physician FTE</vt:lpstr>
      <vt:lpstr>KPI - Average Revenue per Patient</vt:lpstr>
      <vt:lpstr>KPI - Average Cost per Patient</vt:lpstr>
      <vt:lpstr>KPI - Average Charges per Day</vt:lpstr>
      <vt:lpstr>KPI – Gross Income per Physician FTE</vt:lpstr>
      <vt:lpstr>KPI – Overhead Ratio</vt:lpstr>
      <vt:lpstr>KPI – Individual Category Expense Ratio</vt:lpstr>
      <vt:lpstr>KPI – No-show Ratio</vt:lpstr>
      <vt:lpstr>HCMS Payment Advocacy Program</vt:lpstr>
      <vt:lpstr>TMA Free Educational 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April Bellard</dc:creator>
  <cp:lastModifiedBy>April Bellard</cp:lastModifiedBy>
  <cp:revision>169</cp:revision>
  <cp:lastPrinted>2019-11-05T19:31:11Z</cp:lastPrinted>
  <dcterms:created xsi:type="dcterms:W3CDTF">2019-10-23T16:26:28Z</dcterms:created>
  <dcterms:modified xsi:type="dcterms:W3CDTF">2024-03-15T16:59:52Z</dcterms:modified>
</cp:coreProperties>
</file>